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6" r:id="rId4"/>
    <p:sldId id="267" r:id="rId5"/>
    <p:sldId id="268" r:id="rId6"/>
    <p:sldId id="269" r:id="rId7"/>
    <p:sldId id="270" r:id="rId8"/>
    <p:sldId id="271" r:id="rId9"/>
    <p:sldId id="272" r:id="rId10"/>
    <p:sldId id="273" r:id="rId11"/>
    <p:sldId id="283" r:id="rId12"/>
    <p:sldId id="284" r:id="rId13"/>
    <p:sldId id="274" r:id="rId14"/>
    <p:sldId id="258" r:id="rId15"/>
    <p:sldId id="257" r:id="rId16"/>
    <p:sldId id="259" r:id="rId17"/>
    <p:sldId id="260" r:id="rId18"/>
    <p:sldId id="262" r:id="rId19"/>
    <p:sldId id="263" r:id="rId20"/>
    <p:sldId id="261" r:id="rId21"/>
    <p:sldId id="264" r:id="rId22"/>
    <p:sldId id="277" r:id="rId23"/>
    <p:sldId id="275" r:id="rId24"/>
    <p:sldId id="276" r:id="rId25"/>
    <p:sldId id="278" r:id="rId26"/>
    <p:sldId id="279" r:id="rId27"/>
    <p:sldId id="280" r:id="rId28"/>
    <p:sldId id="28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F611C6-43C0-D043-801C-47382F59D735}">
          <p14:sldIdLst>
            <p14:sldId id="256"/>
            <p14:sldId id="265"/>
            <p14:sldId id="266"/>
            <p14:sldId id="267"/>
            <p14:sldId id="268"/>
            <p14:sldId id="269"/>
            <p14:sldId id="270"/>
            <p14:sldId id="271"/>
            <p14:sldId id="272"/>
            <p14:sldId id="273"/>
            <p14:sldId id="283"/>
            <p14:sldId id="284"/>
            <p14:sldId id="274"/>
            <p14:sldId id="258"/>
            <p14:sldId id="257"/>
            <p14:sldId id="259"/>
            <p14:sldId id="260"/>
            <p14:sldId id="262"/>
            <p14:sldId id="263"/>
            <p14:sldId id="261"/>
            <p14:sldId id="264"/>
            <p14:sldId id="277"/>
            <p14:sldId id="275"/>
            <p14:sldId id="276"/>
            <p14:sldId id="278"/>
            <p14:sldId id="27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2"/>
    <p:restoredTop sz="94664"/>
  </p:normalViewPr>
  <p:slideViewPr>
    <p:cSldViewPr snapToGrid="0" snapToObjects="1">
      <p:cViewPr varScale="1">
        <p:scale>
          <a:sx n="143" d="100"/>
          <a:sy n="143" d="100"/>
        </p:scale>
        <p:origin x="208"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12/31/18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12/31/18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12/31/18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12/31/18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12/31/18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12/31/18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12/31/18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12/31/18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12/31/18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cs.npmjs.com/getting-started/fixing-npm-permission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tif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help.github.com/articles/github-glossary/#remote" TargetMode="External"/><Relationship Id="rId2" Type="http://schemas.openxmlformats.org/officeDocument/2006/relationships/hyperlink" Target="https://help.github.com/articles/about-branch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help.github.com/categories/writing-on-github/"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help.github.com/articles/about-pull-reques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6453-DA19-4343-ADFD-6F06D604EA11}"/>
              </a:ext>
            </a:extLst>
          </p:cNvPr>
          <p:cNvSpPr>
            <a:spLocks noGrp="1"/>
          </p:cNvSpPr>
          <p:nvPr>
            <p:ph type="ctrTitle"/>
          </p:nvPr>
        </p:nvSpPr>
        <p:spPr/>
        <p:txBody>
          <a:bodyPr/>
          <a:lstStyle/>
          <a:p>
            <a:r>
              <a:rPr lang="en-US" dirty="0"/>
              <a:t>Git</a:t>
            </a:r>
          </a:p>
        </p:txBody>
      </p:sp>
      <p:sp>
        <p:nvSpPr>
          <p:cNvPr id="3" name="Subtitle 2">
            <a:extLst>
              <a:ext uri="{FF2B5EF4-FFF2-40B4-BE49-F238E27FC236}">
                <a16:creationId xmlns:a16="http://schemas.microsoft.com/office/drawing/2014/main" id="{4538C0AD-E675-3049-AD76-77B560B16042}"/>
              </a:ext>
            </a:extLst>
          </p:cNvPr>
          <p:cNvSpPr>
            <a:spLocks noGrp="1"/>
          </p:cNvSpPr>
          <p:nvPr>
            <p:ph type="subTitle" idx="1"/>
          </p:nvPr>
        </p:nvSpPr>
        <p:spPr/>
        <p:txBody>
          <a:bodyPr/>
          <a:lstStyle/>
          <a:p>
            <a:r>
              <a:rPr lang="en-US" dirty="0"/>
              <a:t>Setup your GIT</a:t>
            </a:r>
          </a:p>
        </p:txBody>
      </p:sp>
    </p:spTree>
    <p:extLst>
      <p:ext uri="{BB962C8B-B14F-4D97-AF65-F5344CB8AC3E}">
        <p14:creationId xmlns:p14="http://schemas.microsoft.com/office/powerpoint/2010/main" val="187076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A4D3-E210-F641-8582-F8D36FDB9297}"/>
              </a:ext>
            </a:extLst>
          </p:cNvPr>
          <p:cNvSpPr>
            <a:spLocks noGrp="1"/>
          </p:cNvSpPr>
          <p:nvPr>
            <p:ph type="title"/>
          </p:nvPr>
        </p:nvSpPr>
        <p:spPr>
          <a:xfrm>
            <a:off x="648930" y="629266"/>
            <a:ext cx="9252154" cy="1223983"/>
          </a:xfrm>
        </p:spPr>
        <p:txBody>
          <a:bodyPr>
            <a:normAutofit/>
          </a:bodyPr>
          <a:lstStyle/>
          <a:p>
            <a:pPr>
              <a:lnSpc>
                <a:spcPct val="90000"/>
              </a:lnSpc>
            </a:pPr>
            <a:r>
              <a:rPr lang="en-US" sz="3600"/>
              <a:t>Install Git (Windows subsystem for Linux)</a:t>
            </a:r>
            <a:br>
              <a:rPr lang="en-US" sz="3600"/>
            </a:br>
            <a:endParaRPr lang="en-US" sz="3600"/>
          </a:p>
        </p:txBody>
      </p:sp>
      <p:sp>
        <p:nvSpPr>
          <p:cNvPr id="3" name="Content Placeholder 2">
            <a:extLst>
              <a:ext uri="{FF2B5EF4-FFF2-40B4-BE49-F238E27FC236}">
                <a16:creationId xmlns:a16="http://schemas.microsoft.com/office/drawing/2014/main" id="{414F35CC-14F2-0447-B0F6-3DF57B865609}"/>
              </a:ext>
            </a:extLst>
          </p:cNvPr>
          <p:cNvSpPr>
            <a:spLocks noGrp="1"/>
          </p:cNvSpPr>
          <p:nvPr>
            <p:ph idx="1"/>
          </p:nvPr>
        </p:nvSpPr>
        <p:spPr>
          <a:xfrm>
            <a:off x="1103311" y="2052214"/>
            <a:ext cx="4338409" cy="4196185"/>
          </a:xfrm>
        </p:spPr>
        <p:txBody>
          <a:bodyPr>
            <a:normAutofit/>
          </a:bodyPr>
          <a:lstStyle/>
          <a:p>
            <a:r>
              <a:rPr lang="en-US" dirty="0"/>
              <a:t>On Windows 10, install Git in your Linux Bash shell</a:t>
            </a:r>
          </a:p>
          <a:p>
            <a:r>
              <a:rPr lang="en-US" dirty="0"/>
              <a:t>Normal install with apt-get</a:t>
            </a:r>
          </a:p>
          <a:p>
            <a:endParaRPr lang="en-US" dirty="0"/>
          </a:p>
        </p:txBody>
      </p:sp>
      <p:pic>
        <p:nvPicPr>
          <p:cNvPr id="4" name="Picture 3">
            <a:extLst>
              <a:ext uri="{FF2B5EF4-FFF2-40B4-BE49-F238E27FC236}">
                <a16:creationId xmlns:a16="http://schemas.microsoft.com/office/drawing/2014/main" id="{2C2B2B36-F855-8D4C-9FEB-E8EB85AD886E}"/>
              </a:ext>
            </a:extLst>
          </p:cNvPr>
          <p:cNvPicPr>
            <a:picLocks noChangeAspect="1"/>
          </p:cNvPicPr>
          <p:nvPr/>
        </p:nvPicPr>
        <p:blipFill>
          <a:blip r:embed="rId3"/>
          <a:stretch>
            <a:fillRect/>
          </a:stretch>
        </p:blipFill>
        <p:spPr>
          <a:xfrm>
            <a:off x="6091916" y="2317196"/>
            <a:ext cx="5451627" cy="3666219"/>
          </a:xfrm>
          <a:prstGeom prst="rect">
            <a:avLst/>
          </a:prstGeom>
          <a:effectLst>
            <a:outerShdw blurRad="50800" dist="38100" dir="5400000" algn="t" rotWithShape="0">
              <a:prstClr val="black">
                <a:alpha val="43000"/>
              </a:prstClr>
            </a:outerShdw>
          </a:effectLst>
        </p:spPr>
      </p:pic>
      <p:sp>
        <p:nvSpPr>
          <p:cNvPr id="5" name="Rectangle 4">
            <a:extLst>
              <a:ext uri="{FF2B5EF4-FFF2-40B4-BE49-F238E27FC236}">
                <a16:creationId xmlns:a16="http://schemas.microsoft.com/office/drawing/2014/main" id="{5320F62F-289D-A248-A2B2-7E75E8B553A6}"/>
              </a:ext>
            </a:extLst>
          </p:cNvPr>
          <p:cNvSpPr/>
          <p:nvPr/>
        </p:nvSpPr>
        <p:spPr>
          <a:xfrm>
            <a:off x="525609" y="5100028"/>
            <a:ext cx="5493812" cy="369332"/>
          </a:xfrm>
          <a:prstGeom prst="rect">
            <a:avLst/>
          </a:prstGeom>
        </p:spPr>
        <p:txBody>
          <a:bodyPr wrap="none">
            <a:spAutoFit/>
          </a:bodyPr>
          <a:lstStyle/>
          <a:p>
            <a:r>
              <a:rPr lang="en-US" dirty="0">
                <a:latin typeface="Helvetica" pitchFamily="2" charset="0"/>
              </a:rPr>
              <a:t>https://</a:t>
            </a:r>
            <a:r>
              <a:rPr lang="en-US" dirty="0" err="1">
                <a:latin typeface="Helvetica" pitchFamily="2" charset="0"/>
              </a:rPr>
              <a:t>docs.microsoft.com</a:t>
            </a:r>
            <a:r>
              <a:rPr lang="en-US" dirty="0">
                <a:latin typeface="Helvetica" pitchFamily="2" charset="0"/>
              </a:rPr>
              <a:t>/</a:t>
            </a:r>
            <a:r>
              <a:rPr lang="en-US" dirty="0" err="1">
                <a:latin typeface="Helvetica" pitchFamily="2" charset="0"/>
              </a:rPr>
              <a:t>en</a:t>
            </a:r>
            <a:r>
              <a:rPr lang="en-US" dirty="0">
                <a:latin typeface="Helvetica" pitchFamily="2" charset="0"/>
              </a:rPr>
              <a:t>-us/windows/</a:t>
            </a:r>
            <a:r>
              <a:rPr lang="en-US" dirty="0" err="1">
                <a:latin typeface="Helvetica" pitchFamily="2" charset="0"/>
              </a:rPr>
              <a:t>wsl</a:t>
            </a:r>
            <a:r>
              <a:rPr lang="en-US" dirty="0">
                <a:latin typeface="Helvetica" pitchFamily="2" charset="0"/>
              </a:rPr>
              <a:t>/about</a:t>
            </a:r>
            <a:endParaRPr lang="en-US" dirty="0">
              <a:effectLst/>
              <a:latin typeface="Helvetica" pitchFamily="2" charset="0"/>
            </a:endParaRPr>
          </a:p>
        </p:txBody>
      </p:sp>
      <p:pic>
        <p:nvPicPr>
          <p:cNvPr id="6" name="Picture 5">
            <a:extLst>
              <a:ext uri="{FF2B5EF4-FFF2-40B4-BE49-F238E27FC236}">
                <a16:creationId xmlns:a16="http://schemas.microsoft.com/office/drawing/2014/main" id="{6118982B-D641-EC43-B658-2FA81263C762}"/>
              </a:ext>
            </a:extLst>
          </p:cNvPr>
          <p:cNvPicPr>
            <a:picLocks noChangeAspect="1"/>
          </p:cNvPicPr>
          <p:nvPr/>
        </p:nvPicPr>
        <p:blipFill>
          <a:blip r:embed="rId4"/>
          <a:stretch>
            <a:fillRect/>
          </a:stretch>
        </p:blipFill>
        <p:spPr>
          <a:xfrm>
            <a:off x="1674012" y="3590846"/>
            <a:ext cx="2870200" cy="939800"/>
          </a:xfrm>
          <a:prstGeom prst="rect">
            <a:avLst/>
          </a:prstGeom>
        </p:spPr>
      </p:pic>
    </p:spTree>
    <p:extLst>
      <p:ext uri="{BB962C8B-B14F-4D97-AF65-F5344CB8AC3E}">
        <p14:creationId xmlns:p14="http://schemas.microsoft.com/office/powerpoint/2010/main" val="83676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671E-6341-7D43-B35D-8F9858E2B83D}"/>
              </a:ext>
            </a:extLst>
          </p:cNvPr>
          <p:cNvSpPr>
            <a:spLocks noGrp="1"/>
          </p:cNvSpPr>
          <p:nvPr>
            <p:ph type="title"/>
          </p:nvPr>
        </p:nvSpPr>
        <p:spPr/>
        <p:txBody>
          <a:bodyPr/>
          <a:lstStyle/>
          <a:p>
            <a:r>
              <a:rPr lang="en-US" dirty="0" err="1"/>
              <a:t>NodeJS</a:t>
            </a:r>
            <a:endParaRPr lang="en-US" dirty="0"/>
          </a:p>
        </p:txBody>
      </p:sp>
      <p:sp>
        <p:nvSpPr>
          <p:cNvPr id="3" name="Content Placeholder 2">
            <a:extLst>
              <a:ext uri="{FF2B5EF4-FFF2-40B4-BE49-F238E27FC236}">
                <a16:creationId xmlns:a16="http://schemas.microsoft.com/office/drawing/2014/main" id="{DE2F7FC3-E7D1-1749-B2C5-59B59B9F30C7}"/>
              </a:ext>
            </a:extLst>
          </p:cNvPr>
          <p:cNvSpPr>
            <a:spLocks noGrp="1"/>
          </p:cNvSpPr>
          <p:nvPr>
            <p:ph idx="1"/>
          </p:nvPr>
        </p:nvSpPr>
        <p:spPr/>
        <p:txBody>
          <a:bodyPr/>
          <a:lstStyle/>
          <a:p>
            <a:r>
              <a:rPr lang="en-US" dirty="0"/>
              <a:t>Go ahead and visit the node website⁴⁰and download Node. Run through the installation and you’ll have Node and </a:t>
            </a:r>
            <a:r>
              <a:rPr lang="en-US" dirty="0" err="1"/>
              <a:t>npm</a:t>
            </a:r>
            <a:r>
              <a:rPr lang="en-US" dirty="0"/>
              <a:t> installed!</a:t>
            </a:r>
          </a:p>
          <a:p>
            <a:endParaRPr lang="en-US" dirty="0"/>
          </a:p>
        </p:txBody>
      </p:sp>
      <p:pic>
        <p:nvPicPr>
          <p:cNvPr id="5" name="Picture 4">
            <a:extLst>
              <a:ext uri="{FF2B5EF4-FFF2-40B4-BE49-F238E27FC236}">
                <a16:creationId xmlns:a16="http://schemas.microsoft.com/office/drawing/2014/main" id="{CC24BCBE-6A38-4E4A-9D5B-777EFF7623AF}"/>
              </a:ext>
            </a:extLst>
          </p:cNvPr>
          <p:cNvPicPr>
            <a:picLocks noChangeAspect="1"/>
          </p:cNvPicPr>
          <p:nvPr/>
        </p:nvPicPr>
        <p:blipFill>
          <a:blip r:embed="rId2"/>
          <a:stretch>
            <a:fillRect/>
          </a:stretch>
        </p:blipFill>
        <p:spPr>
          <a:xfrm>
            <a:off x="2798742" y="2867916"/>
            <a:ext cx="6183894" cy="3990084"/>
          </a:xfrm>
          <a:prstGeom prst="rect">
            <a:avLst/>
          </a:prstGeom>
        </p:spPr>
      </p:pic>
    </p:spTree>
    <p:extLst>
      <p:ext uri="{BB962C8B-B14F-4D97-AF65-F5344CB8AC3E}">
        <p14:creationId xmlns:p14="http://schemas.microsoft.com/office/powerpoint/2010/main" val="274007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FD13-DEBB-CC46-9692-8655D31CD5B3}"/>
              </a:ext>
            </a:extLst>
          </p:cNvPr>
          <p:cNvSpPr>
            <a:spLocks noGrp="1"/>
          </p:cNvSpPr>
          <p:nvPr>
            <p:ph type="title"/>
          </p:nvPr>
        </p:nvSpPr>
        <p:spPr/>
        <p:txBody>
          <a:bodyPr/>
          <a:lstStyle/>
          <a:p>
            <a:r>
              <a:rPr lang="en-US" dirty="0"/>
              <a:t>Mac</a:t>
            </a:r>
          </a:p>
        </p:txBody>
      </p:sp>
      <p:sp>
        <p:nvSpPr>
          <p:cNvPr id="3" name="Content Placeholder 2">
            <a:extLst>
              <a:ext uri="{FF2B5EF4-FFF2-40B4-BE49-F238E27FC236}">
                <a16:creationId xmlns:a16="http://schemas.microsoft.com/office/drawing/2014/main" id="{E6537BB1-37CA-034B-BB3E-E489722DE612}"/>
              </a:ext>
            </a:extLst>
          </p:cNvPr>
          <p:cNvSpPr>
            <a:spLocks noGrp="1"/>
          </p:cNvSpPr>
          <p:nvPr>
            <p:ph idx="1"/>
          </p:nvPr>
        </p:nvSpPr>
        <p:spPr/>
        <p:txBody>
          <a:bodyPr/>
          <a:lstStyle/>
          <a:p>
            <a:r>
              <a:rPr lang="en-US" dirty="0"/>
              <a:t>Mac install of Node</a:t>
            </a:r>
          </a:p>
          <a:p>
            <a:r>
              <a:rPr lang="en-US" dirty="0"/>
              <a:t>To </a:t>
            </a:r>
            <a:r>
              <a:rPr lang="en-US" i="1" dirty="0" err="1"/>
              <a:t>sudo</a:t>
            </a:r>
            <a:r>
              <a:rPr lang="en-US" dirty="0"/>
              <a:t> or not to </a:t>
            </a:r>
            <a:r>
              <a:rPr lang="en-US" i="1" dirty="0" err="1"/>
              <a:t>sudo</a:t>
            </a:r>
            <a:endParaRPr lang="en-US" dirty="0"/>
          </a:p>
          <a:p>
            <a:pPr lvl="1"/>
            <a:r>
              <a:rPr lang="en-US" dirty="0"/>
              <a:t>It is cleaner not to use </a:t>
            </a:r>
            <a:r>
              <a:rPr lang="en-US" i="1" dirty="0" err="1"/>
              <a:t>sudo</a:t>
            </a:r>
            <a:r>
              <a:rPr lang="en-US" dirty="0"/>
              <a:t> when installing </a:t>
            </a:r>
            <a:r>
              <a:rPr lang="en-US" b="1" dirty="0" err="1"/>
              <a:t>npm</a:t>
            </a:r>
            <a:r>
              <a:rPr lang="en-US" dirty="0"/>
              <a:t> packages there are a couple of options here on </a:t>
            </a:r>
            <a:r>
              <a:rPr lang="en-US" u="sng" dirty="0">
                <a:hlinkClick r:id="rId2"/>
              </a:rPr>
              <a:t>how</a:t>
            </a:r>
            <a:r>
              <a:rPr lang="en-US" dirty="0"/>
              <a:t> this is done.</a:t>
            </a:r>
          </a:p>
          <a:p>
            <a:pPr lvl="1"/>
            <a:r>
              <a:rPr lang="en-US" dirty="0"/>
              <a:t>You can run the command below so the </a:t>
            </a:r>
            <a:r>
              <a:rPr lang="en-US" dirty="0" err="1"/>
              <a:t>node_modules</a:t>
            </a:r>
            <a:r>
              <a:rPr lang="en-US" dirty="0"/>
              <a:t> has the permissions so you can install node modules globally (e.g. –g flag)</a:t>
            </a:r>
          </a:p>
          <a:p>
            <a:pPr lvl="1"/>
            <a:r>
              <a:rPr lang="en-US" dirty="0" err="1"/>
              <a:t>sudo</a:t>
            </a:r>
            <a:r>
              <a:rPr lang="en-US" dirty="0"/>
              <a:t> </a:t>
            </a:r>
            <a:r>
              <a:rPr lang="en-US" dirty="0" err="1"/>
              <a:t>chown</a:t>
            </a:r>
            <a:r>
              <a:rPr lang="en-US" dirty="0"/>
              <a:t> -R $(</a:t>
            </a:r>
            <a:r>
              <a:rPr lang="en-US" dirty="0" err="1"/>
              <a:t>whoami</a:t>
            </a:r>
            <a:r>
              <a:rPr lang="en-US" dirty="0"/>
              <a:t>) $(</a:t>
            </a:r>
            <a:r>
              <a:rPr lang="en-US" dirty="0" err="1"/>
              <a:t>npm</a:t>
            </a:r>
            <a:r>
              <a:rPr lang="en-US" dirty="0"/>
              <a:t> </a:t>
            </a:r>
            <a:r>
              <a:rPr lang="en-US" dirty="0" err="1"/>
              <a:t>config</a:t>
            </a:r>
            <a:r>
              <a:rPr lang="en-US" dirty="0"/>
              <a:t> get prefix)/{lib/</a:t>
            </a:r>
            <a:r>
              <a:rPr lang="en-US" dirty="0" err="1"/>
              <a:t>node_modules,bin,share</a:t>
            </a:r>
            <a:r>
              <a:rPr lang="en-US" dirty="0"/>
              <a:t>}</a:t>
            </a:r>
          </a:p>
          <a:p>
            <a:endParaRPr lang="en-US" dirty="0"/>
          </a:p>
        </p:txBody>
      </p:sp>
    </p:spTree>
    <p:extLst>
      <p:ext uri="{BB962C8B-B14F-4D97-AF65-F5344CB8AC3E}">
        <p14:creationId xmlns:p14="http://schemas.microsoft.com/office/powerpoint/2010/main" val="99239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5EEEA-AA66-F547-B9C7-10D302412EBA}"/>
              </a:ext>
            </a:extLst>
          </p:cNvPr>
          <p:cNvSpPr>
            <a:spLocks noGrp="1"/>
          </p:cNvSpPr>
          <p:nvPr>
            <p:ph type="title"/>
          </p:nvPr>
        </p:nvSpPr>
        <p:spPr>
          <a:xfrm>
            <a:off x="643855" y="1447799"/>
            <a:ext cx="3108626" cy="1444752"/>
          </a:xfrm>
        </p:spPr>
        <p:txBody>
          <a:bodyPr anchor="b">
            <a:normAutofit/>
          </a:bodyPr>
          <a:lstStyle/>
          <a:p>
            <a:r>
              <a:rPr lang="en-US" sz="3200">
                <a:solidFill>
                  <a:srgbClr val="EBEBEB"/>
                </a:solidFill>
              </a:rPr>
              <a:t>Create New REPO</a:t>
            </a:r>
          </a:p>
        </p:txBody>
      </p:sp>
      <p:sp>
        <p:nvSpPr>
          <p:cNvPr id="9" name="Content Placeholder 8">
            <a:extLst>
              <a:ext uri="{FF2B5EF4-FFF2-40B4-BE49-F238E27FC236}">
                <a16:creationId xmlns:a16="http://schemas.microsoft.com/office/drawing/2014/main" id="{A60FDF7A-9587-48DF-B244-1E4D44BBE4EB}"/>
              </a:ext>
            </a:extLst>
          </p:cNvPr>
          <p:cNvSpPr>
            <a:spLocks noGrp="1"/>
          </p:cNvSpPr>
          <p:nvPr>
            <p:ph idx="1"/>
          </p:nvPr>
        </p:nvSpPr>
        <p:spPr>
          <a:xfrm>
            <a:off x="643855" y="3072385"/>
            <a:ext cx="3108057" cy="2947415"/>
          </a:xfrm>
        </p:spPr>
        <p:txBody>
          <a:bodyPr>
            <a:normAutofit/>
          </a:bodyPr>
          <a:lstStyle/>
          <a:p>
            <a:endParaRPr lang="en-US" sz="1400">
              <a:solidFill>
                <a:srgbClr val="FFFFFF"/>
              </a:solidFill>
            </a:endParaRPr>
          </a:p>
        </p:txBody>
      </p:sp>
      <p:sp>
        <p:nvSpPr>
          <p:cNvPr id="14"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8" name="Rectangle 17">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Content Placeholder 3">
            <a:extLst>
              <a:ext uri="{FF2B5EF4-FFF2-40B4-BE49-F238E27FC236}">
                <a16:creationId xmlns:a16="http://schemas.microsoft.com/office/drawing/2014/main" id="{6A3D1DA2-37B8-4648-80A6-B5E281E50FE0}"/>
              </a:ext>
            </a:extLst>
          </p:cNvPr>
          <p:cNvPicPr>
            <a:picLocks noChangeAspect="1"/>
          </p:cNvPicPr>
          <p:nvPr/>
        </p:nvPicPr>
        <p:blipFill>
          <a:blip r:embed="rId2"/>
          <a:stretch>
            <a:fillRect/>
          </a:stretch>
        </p:blipFill>
        <p:spPr>
          <a:xfrm>
            <a:off x="5048451" y="2117958"/>
            <a:ext cx="6495847" cy="3231683"/>
          </a:xfrm>
          <a:prstGeom prst="rect">
            <a:avLst/>
          </a:prstGeom>
          <a:effectLst/>
        </p:spPr>
      </p:pic>
    </p:spTree>
    <p:extLst>
      <p:ext uri="{BB962C8B-B14F-4D97-AF65-F5344CB8AC3E}">
        <p14:creationId xmlns:p14="http://schemas.microsoft.com/office/powerpoint/2010/main" val="99379681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625F9-22D6-FE4D-807A-EEB22BB54BF2}"/>
              </a:ext>
            </a:extLst>
          </p:cNvPr>
          <p:cNvSpPr>
            <a:spLocks noGrp="1"/>
          </p:cNvSpPr>
          <p:nvPr>
            <p:ph type="title"/>
          </p:nvPr>
        </p:nvSpPr>
        <p:spPr>
          <a:xfrm>
            <a:off x="648931" y="629266"/>
            <a:ext cx="4166510" cy="1622321"/>
          </a:xfrm>
        </p:spPr>
        <p:txBody>
          <a:bodyPr>
            <a:normAutofit/>
          </a:bodyPr>
          <a:lstStyle/>
          <a:p>
            <a:r>
              <a:rPr lang="en-US" dirty="0">
                <a:solidFill>
                  <a:srgbClr val="EBEBEB"/>
                </a:solidFill>
              </a:rPr>
              <a:t>REPO</a:t>
            </a:r>
          </a:p>
        </p:txBody>
      </p:sp>
      <p:sp>
        <p:nvSpPr>
          <p:cNvPr id="3" name="Content Placeholder 2">
            <a:extLst>
              <a:ext uri="{FF2B5EF4-FFF2-40B4-BE49-F238E27FC236}">
                <a16:creationId xmlns:a16="http://schemas.microsoft.com/office/drawing/2014/main" id="{43340FEF-8DEB-7E47-81EE-AC0154884856}"/>
              </a:ext>
            </a:extLst>
          </p:cNvPr>
          <p:cNvSpPr>
            <a:spLocks noGrp="1"/>
          </p:cNvSpPr>
          <p:nvPr>
            <p:ph idx="1"/>
          </p:nvPr>
        </p:nvSpPr>
        <p:spPr>
          <a:xfrm>
            <a:off x="648931" y="2438400"/>
            <a:ext cx="4166509" cy="3785419"/>
          </a:xfrm>
        </p:spPr>
        <p:txBody>
          <a:bodyPr>
            <a:normAutofit/>
          </a:bodyPr>
          <a:lstStyle/>
          <a:p>
            <a:r>
              <a:rPr lang="en-US">
                <a:solidFill>
                  <a:srgbClr val="EBEBEB"/>
                </a:solidFill>
              </a:rPr>
              <a:t>Create REPO CSC3916_HW0 on github.com</a:t>
            </a:r>
          </a:p>
          <a:p>
            <a:pPr marL="0" indent="0">
              <a:buNone/>
            </a:pPr>
            <a:endParaRPr lang="en-US">
              <a:solidFill>
                <a:srgbClr val="EBEBEB"/>
              </a:solidFill>
            </a:endParaRP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Rectangle 13">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5" name="Picture 4">
            <a:extLst>
              <a:ext uri="{FF2B5EF4-FFF2-40B4-BE49-F238E27FC236}">
                <a16:creationId xmlns:a16="http://schemas.microsoft.com/office/drawing/2014/main" id="{81A30925-8A33-0E4D-B18F-11C92B3115FF}"/>
              </a:ext>
            </a:extLst>
          </p:cNvPr>
          <p:cNvPicPr>
            <a:picLocks noChangeAspect="1"/>
          </p:cNvPicPr>
          <p:nvPr/>
        </p:nvPicPr>
        <p:blipFill>
          <a:blip r:embed="rId2"/>
          <a:stretch>
            <a:fillRect/>
          </a:stretch>
        </p:blipFill>
        <p:spPr>
          <a:xfrm>
            <a:off x="6093992" y="1262668"/>
            <a:ext cx="5449889" cy="4332661"/>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8459940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625F9-22D6-FE4D-807A-EEB22BB54BF2}"/>
              </a:ext>
            </a:extLst>
          </p:cNvPr>
          <p:cNvSpPr>
            <a:spLocks noGrp="1"/>
          </p:cNvSpPr>
          <p:nvPr>
            <p:ph type="title"/>
          </p:nvPr>
        </p:nvSpPr>
        <p:spPr>
          <a:xfrm>
            <a:off x="648931" y="629266"/>
            <a:ext cx="4166510" cy="1622321"/>
          </a:xfrm>
        </p:spPr>
        <p:txBody>
          <a:bodyPr>
            <a:normAutofit/>
          </a:bodyPr>
          <a:lstStyle/>
          <a:p>
            <a:r>
              <a:rPr lang="en-US" dirty="0">
                <a:solidFill>
                  <a:srgbClr val="EBEBEB"/>
                </a:solidFill>
              </a:rPr>
              <a:t>From Terminal</a:t>
            </a:r>
          </a:p>
        </p:txBody>
      </p:sp>
      <p:sp>
        <p:nvSpPr>
          <p:cNvPr id="3" name="Content Placeholder 2">
            <a:extLst>
              <a:ext uri="{FF2B5EF4-FFF2-40B4-BE49-F238E27FC236}">
                <a16:creationId xmlns:a16="http://schemas.microsoft.com/office/drawing/2014/main" id="{43340FEF-8DEB-7E47-81EE-AC0154884856}"/>
              </a:ext>
            </a:extLst>
          </p:cNvPr>
          <p:cNvSpPr>
            <a:spLocks noGrp="1"/>
          </p:cNvSpPr>
          <p:nvPr>
            <p:ph idx="1"/>
          </p:nvPr>
        </p:nvSpPr>
        <p:spPr>
          <a:xfrm>
            <a:off x="648931" y="2438400"/>
            <a:ext cx="4166509" cy="3785419"/>
          </a:xfrm>
        </p:spPr>
        <p:txBody>
          <a:bodyPr>
            <a:normAutofit/>
          </a:bodyPr>
          <a:lstStyle/>
          <a:p>
            <a:pPr>
              <a:lnSpc>
                <a:spcPct val="90000"/>
              </a:lnSpc>
            </a:pPr>
            <a:r>
              <a:rPr lang="en-US" sz="1900">
                <a:solidFill>
                  <a:srgbClr val="EBEBEB"/>
                </a:solidFill>
              </a:rPr>
              <a:t>Create REPO CSC3916_HW0 on github.com</a:t>
            </a:r>
          </a:p>
          <a:p>
            <a:pPr>
              <a:lnSpc>
                <a:spcPct val="90000"/>
              </a:lnSpc>
            </a:pPr>
            <a:r>
              <a:rPr lang="en-US" sz="1900">
                <a:solidFill>
                  <a:srgbClr val="EBEBEB"/>
                </a:solidFill>
              </a:rPr>
              <a:t>From you root directory run </a:t>
            </a:r>
          </a:p>
          <a:p>
            <a:pPr marL="0" indent="0">
              <a:lnSpc>
                <a:spcPct val="90000"/>
              </a:lnSpc>
              <a:buNone/>
            </a:pPr>
            <a:r>
              <a:rPr lang="en-US" sz="1900">
                <a:solidFill>
                  <a:srgbClr val="EBEBEB"/>
                </a:solidFill>
              </a:rPr>
              <a:t>echo "# CSC3916_HW0" &gt;&gt; README.md </a:t>
            </a:r>
          </a:p>
          <a:p>
            <a:pPr marL="0" indent="0">
              <a:lnSpc>
                <a:spcPct val="90000"/>
              </a:lnSpc>
              <a:buNone/>
            </a:pPr>
            <a:r>
              <a:rPr lang="en-US" sz="1900">
                <a:solidFill>
                  <a:srgbClr val="EBEBEB"/>
                </a:solidFill>
              </a:rPr>
              <a:t>e</a:t>
            </a:r>
            <a:r>
              <a:rPr lang="da" sz="1900">
                <a:solidFill>
                  <a:srgbClr val="EBEBEB"/>
                </a:solidFill>
              </a:rPr>
              <a:t>cho </a:t>
            </a:r>
            <a:r>
              <a:rPr lang="en-US" sz="1900">
                <a:solidFill>
                  <a:srgbClr val="EBEBEB"/>
                </a:solidFill>
              </a:rPr>
              <a:t>"</a:t>
            </a:r>
            <a:r>
              <a:rPr lang="da" sz="1900">
                <a:solidFill>
                  <a:srgbClr val="EBEBEB"/>
                </a:solidFill>
              </a:rPr>
              <a:t>/node_modules</a:t>
            </a:r>
            <a:r>
              <a:rPr lang="en-US" sz="1900">
                <a:solidFill>
                  <a:srgbClr val="EBEBEB"/>
                </a:solidFill>
              </a:rPr>
              <a:t>" &gt;&gt; .gitignore</a:t>
            </a:r>
          </a:p>
          <a:p>
            <a:pPr marL="0" indent="0">
              <a:lnSpc>
                <a:spcPct val="90000"/>
              </a:lnSpc>
              <a:buNone/>
            </a:pPr>
            <a:r>
              <a:rPr lang="en-US" sz="1900">
                <a:solidFill>
                  <a:srgbClr val="EBEBEB"/>
                </a:solidFill>
              </a:rPr>
              <a:t>echo</a:t>
            </a:r>
            <a:r>
              <a:rPr lang="da" sz="1900">
                <a:solidFill>
                  <a:srgbClr val="EBEBEB"/>
                </a:solidFill>
              </a:rPr>
              <a:t> </a:t>
            </a:r>
            <a:r>
              <a:rPr lang="en-US" sz="1900">
                <a:solidFill>
                  <a:srgbClr val="EBEBEB"/>
                </a:solidFill>
              </a:rPr>
              <a:t>"</a:t>
            </a:r>
            <a:r>
              <a:rPr lang="da" sz="1900">
                <a:solidFill>
                  <a:srgbClr val="EBEBEB"/>
                </a:solidFill>
              </a:rPr>
              <a:t>npm-debug.log</a:t>
            </a:r>
            <a:r>
              <a:rPr lang="en-US" sz="1900">
                <a:solidFill>
                  <a:srgbClr val="EBEBEB"/>
                </a:solidFill>
              </a:rPr>
              <a:t> " &gt;&gt; .gitignore</a:t>
            </a:r>
          </a:p>
          <a:p>
            <a:pPr marL="0" indent="0">
              <a:lnSpc>
                <a:spcPct val="90000"/>
              </a:lnSpc>
              <a:buNone/>
            </a:pPr>
            <a:r>
              <a:rPr lang="en-US" sz="1900">
                <a:solidFill>
                  <a:srgbClr val="EBEBEB"/>
                </a:solidFill>
              </a:rPr>
              <a:t>echo "</a:t>
            </a:r>
            <a:r>
              <a:rPr lang="da" sz="1900">
                <a:solidFill>
                  <a:srgbClr val="EBEBEB"/>
                </a:solidFill>
              </a:rPr>
              <a:t>.DS_Store</a:t>
            </a:r>
            <a:r>
              <a:rPr lang="en-US" sz="1900">
                <a:solidFill>
                  <a:srgbClr val="EBEBEB"/>
                </a:solidFill>
              </a:rPr>
              <a:t>"</a:t>
            </a:r>
            <a:r>
              <a:rPr lang="da" sz="1900">
                <a:solidFill>
                  <a:srgbClr val="EBEBEB"/>
                </a:solidFill>
              </a:rPr>
              <a:t> &gt;&gt; .gitignore</a:t>
            </a:r>
          </a:p>
          <a:p>
            <a:pPr marL="0" indent="0">
              <a:lnSpc>
                <a:spcPct val="90000"/>
              </a:lnSpc>
              <a:buNone/>
            </a:pPr>
            <a:r>
              <a:rPr lang="en-US" sz="1900">
                <a:solidFill>
                  <a:srgbClr val="EBEBEB"/>
                </a:solidFill>
              </a:rPr>
              <a:t>e</a:t>
            </a:r>
            <a:r>
              <a:rPr lang="da" sz="1900">
                <a:solidFill>
                  <a:srgbClr val="EBEBEB"/>
                </a:solidFill>
              </a:rPr>
              <a:t>cho </a:t>
            </a:r>
            <a:r>
              <a:rPr lang="en-US" sz="1900">
                <a:solidFill>
                  <a:srgbClr val="EBEBEB"/>
                </a:solidFill>
              </a:rPr>
              <a:t>"</a:t>
            </a:r>
            <a:r>
              <a:rPr lang="da" sz="1900">
                <a:solidFill>
                  <a:srgbClr val="EBEBEB"/>
                </a:solidFill>
              </a:rPr>
              <a:t>/*.env</a:t>
            </a:r>
            <a:r>
              <a:rPr lang="en-US" sz="1900">
                <a:solidFill>
                  <a:srgbClr val="EBEBEB"/>
                </a:solidFill>
              </a:rPr>
              <a:t> " &gt;&gt; .gitignore</a:t>
            </a:r>
          </a:p>
        </p:txBody>
      </p:sp>
      <p:sp>
        <p:nvSpPr>
          <p:cNvPr id="26"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Rectangle 27">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4" name="Picture 3">
            <a:extLst>
              <a:ext uri="{FF2B5EF4-FFF2-40B4-BE49-F238E27FC236}">
                <a16:creationId xmlns:a16="http://schemas.microsoft.com/office/drawing/2014/main" id="{5913CB3B-E52C-BA42-8E0E-B659DEB71A4A}"/>
              </a:ext>
            </a:extLst>
          </p:cNvPr>
          <p:cNvPicPr>
            <a:picLocks noChangeAspect="1"/>
          </p:cNvPicPr>
          <p:nvPr/>
        </p:nvPicPr>
        <p:blipFill rotWithShape="1">
          <a:blip r:embed="rId2"/>
          <a:srcRect l="200" r="34758" b="-1"/>
          <a:stretch/>
        </p:blipFill>
        <p:spPr>
          <a:xfrm>
            <a:off x="6093992" y="957162"/>
            <a:ext cx="5449889" cy="4943673"/>
          </a:xfrm>
          <a:prstGeom prst="rect">
            <a:avLst/>
          </a:prstGeom>
          <a:effectLst/>
        </p:spPr>
      </p:pic>
      <p:sp>
        <p:nvSpPr>
          <p:cNvPr id="32" name="Rectangle 31">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2144379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DC8C3-FE77-F54B-8FD8-B4377C8A7FA0}"/>
              </a:ext>
            </a:extLst>
          </p:cNvPr>
          <p:cNvSpPr>
            <a:spLocks noGrp="1"/>
          </p:cNvSpPr>
          <p:nvPr>
            <p:ph type="title"/>
          </p:nvPr>
        </p:nvSpPr>
        <p:spPr>
          <a:xfrm>
            <a:off x="648931" y="629266"/>
            <a:ext cx="4166510" cy="1622321"/>
          </a:xfrm>
        </p:spPr>
        <p:txBody>
          <a:bodyPr>
            <a:normAutofit/>
          </a:bodyPr>
          <a:lstStyle/>
          <a:p>
            <a:r>
              <a:rPr lang="en-US" dirty="0">
                <a:solidFill>
                  <a:srgbClr val="EBEBEB"/>
                </a:solidFill>
              </a:rPr>
              <a:t>Git add</a:t>
            </a:r>
          </a:p>
        </p:txBody>
      </p:sp>
      <p:sp>
        <p:nvSpPr>
          <p:cNvPr id="3" name="Content Placeholder 2">
            <a:extLst>
              <a:ext uri="{FF2B5EF4-FFF2-40B4-BE49-F238E27FC236}">
                <a16:creationId xmlns:a16="http://schemas.microsoft.com/office/drawing/2014/main" id="{1816B0ED-73F6-104B-90D7-815FB5B1873D}"/>
              </a:ext>
            </a:extLst>
          </p:cNvPr>
          <p:cNvSpPr>
            <a:spLocks noGrp="1"/>
          </p:cNvSpPr>
          <p:nvPr>
            <p:ph idx="1"/>
          </p:nvPr>
        </p:nvSpPr>
        <p:spPr>
          <a:xfrm>
            <a:off x="648931" y="2438400"/>
            <a:ext cx="4166509" cy="3785419"/>
          </a:xfrm>
        </p:spPr>
        <p:txBody>
          <a:bodyPr>
            <a:normAutofit/>
          </a:bodyPr>
          <a:lstStyle/>
          <a:p>
            <a:pPr marL="0" indent="0">
              <a:buNone/>
            </a:pPr>
            <a:r>
              <a:rPr lang="en-US">
                <a:solidFill>
                  <a:srgbClr val="EBEBEB"/>
                </a:solidFill>
              </a:rPr>
              <a:t>git init</a:t>
            </a:r>
          </a:p>
          <a:p>
            <a:pPr marL="0" indent="0">
              <a:buNone/>
            </a:pPr>
            <a:r>
              <a:rPr lang="en-US">
                <a:solidFill>
                  <a:srgbClr val="EBEBEB"/>
                </a:solidFill>
              </a:rPr>
              <a:t>git add README.md </a:t>
            </a:r>
          </a:p>
          <a:p>
            <a:pPr marL="0" indent="0">
              <a:buNone/>
            </a:pPr>
            <a:r>
              <a:rPr lang="en-US">
                <a:solidFill>
                  <a:srgbClr val="EBEBEB"/>
                </a:solidFill>
              </a:rPr>
              <a:t>git commit -m "first commit" </a:t>
            </a:r>
          </a:p>
          <a:p>
            <a:pPr marL="0" indent="0">
              <a:buNone/>
            </a:pPr>
            <a:r>
              <a:rPr lang="en-US">
                <a:solidFill>
                  <a:srgbClr val="EBEBEB"/>
                </a:solidFill>
              </a:rPr>
              <a:t>git remote add origin https://github.com/shawnmccarthy/week1.git </a:t>
            </a:r>
          </a:p>
          <a:p>
            <a:pPr marL="0" indent="0">
              <a:buNone/>
            </a:pPr>
            <a:r>
              <a:rPr lang="en-US">
                <a:solidFill>
                  <a:srgbClr val="EBEBEB"/>
                </a:solidFill>
              </a:rPr>
              <a:t>git push -u origin master</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Rectangle 12">
            <a:extLst>
              <a:ext uri="{FF2B5EF4-FFF2-40B4-BE49-F238E27FC236}">
                <a16:creationId xmlns:a16="http://schemas.microsoft.com/office/drawing/2014/main" id="{126C04EF-6428-472D-B316-74A19385B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AE50896D-AACB-4C0A-855D-ECEFB4A0D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4" name="Picture 3">
            <a:extLst>
              <a:ext uri="{FF2B5EF4-FFF2-40B4-BE49-F238E27FC236}">
                <a16:creationId xmlns:a16="http://schemas.microsoft.com/office/drawing/2014/main" id="{FC3F1A10-2D86-1848-B55F-350E761E9A7F}"/>
              </a:ext>
            </a:extLst>
          </p:cNvPr>
          <p:cNvPicPr>
            <a:picLocks noChangeAspect="1"/>
          </p:cNvPicPr>
          <p:nvPr/>
        </p:nvPicPr>
        <p:blipFill>
          <a:blip r:embed="rId2"/>
          <a:stretch>
            <a:fillRect/>
          </a:stretch>
        </p:blipFill>
        <p:spPr>
          <a:xfrm>
            <a:off x="6093992" y="1807656"/>
            <a:ext cx="5449889" cy="3242684"/>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2253901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DCEACE-DF1A-C345-8AC7-48AD18B2FBF3}"/>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npm Init</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Content Placeholder 3">
            <a:extLst>
              <a:ext uri="{FF2B5EF4-FFF2-40B4-BE49-F238E27FC236}">
                <a16:creationId xmlns:a16="http://schemas.microsoft.com/office/drawing/2014/main" id="{2558ABD8-53C7-0148-BDD1-E3AA2E2F3407}"/>
              </a:ext>
            </a:extLst>
          </p:cNvPr>
          <p:cNvPicPr>
            <a:picLocks noGrp="1" noChangeAspect="1"/>
          </p:cNvPicPr>
          <p:nvPr>
            <p:ph idx="1"/>
          </p:nvPr>
        </p:nvPicPr>
        <p:blipFill>
          <a:blip r:embed="rId6"/>
          <a:stretch>
            <a:fillRect/>
          </a:stretch>
        </p:blipFill>
        <p:spPr>
          <a:xfrm>
            <a:off x="889762" y="647698"/>
            <a:ext cx="5778845" cy="5562139"/>
          </a:xfrm>
          <a:prstGeom prst="rect">
            <a:avLst/>
          </a:prstGeom>
          <a:effectLst/>
        </p:spPr>
      </p:pic>
    </p:spTree>
    <p:extLst>
      <p:ext uri="{BB962C8B-B14F-4D97-AF65-F5344CB8AC3E}">
        <p14:creationId xmlns:p14="http://schemas.microsoft.com/office/powerpoint/2010/main" val="242288068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18B9-9372-F442-A51A-046ECD57EC52}"/>
              </a:ext>
            </a:extLst>
          </p:cNvPr>
          <p:cNvSpPr>
            <a:spLocks noGrp="1"/>
          </p:cNvSpPr>
          <p:nvPr>
            <p:ph type="title"/>
          </p:nvPr>
        </p:nvSpPr>
        <p:spPr/>
        <p:txBody>
          <a:bodyPr/>
          <a:lstStyle/>
          <a:p>
            <a:r>
              <a:rPr lang="en-US" dirty="0"/>
              <a:t>Add Packages</a:t>
            </a:r>
          </a:p>
        </p:txBody>
      </p:sp>
      <p:pic>
        <p:nvPicPr>
          <p:cNvPr id="5" name="Content Placeholder 4">
            <a:extLst>
              <a:ext uri="{FF2B5EF4-FFF2-40B4-BE49-F238E27FC236}">
                <a16:creationId xmlns:a16="http://schemas.microsoft.com/office/drawing/2014/main" id="{C8D01A1B-D3DA-8544-A454-B1FC728E4732}"/>
              </a:ext>
            </a:extLst>
          </p:cNvPr>
          <p:cNvPicPr>
            <a:picLocks noGrp="1" noChangeAspect="1"/>
          </p:cNvPicPr>
          <p:nvPr>
            <p:ph idx="1"/>
          </p:nvPr>
        </p:nvPicPr>
        <p:blipFill>
          <a:blip r:embed="rId2"/>
          <a:stretch>
            <a:fillRect/>
          </a:stretch>
        </p:blipFill>
        <p:spPr>
          <a:xfrm>
            <a:off x="1224164" y="1640822"/>
            <a:ext cx="8636000" cy="1130300"/>
          </a:xfrm>
        </p:spPr>
      </p:pic>
      <p:pic>
        <p:nvPicPr>
          <p:cNvPr id="6" name="Picture 5">
            <a:extLst>
              <a:ext uri="{FF2B5EF4-FFF2-40B4-BE49-F238E27FC236}">
                <a16:creationId xmlns:a16="http://schemas.microsoft.com/office/drawing/2014/main" id="{FEB7098B-1533-7E4E-A7E5-A0002C945AEC}"/>
              </a:ext>
            </a:extLst>
          </p:cNvPr>
          <p:cNvPicPr>
            <a:picLocks noChangeAspect="1"/>
          </p:cNvPicPr>
          <p:nvPr/>
        </p:nvPicPr>
        <p:blipFill>
          <a:blip r:embed="rId3"/>
          <a:stretch>
            <a:fillRect/>
          </a:stretch>
        </p:blipFill>
        <p:spPr>
          <a:xfrm>
            <a:off x="1814492" y="3400426"/>
            <a:ext cx="7289800" cy="1117600"/>
          </a:xfrm>
          <a:prstGeom prst="rect">
            <a:avLst/>
          </a:prstGeom>
        </p:spPr>
      </p:pic>
    </p:spTree>
    <p:extLst>
      <p:ext uri="{BB962C8B-B14F-4D97-AF65-F5344CB8AC3E}">
        <p14:creationId xmlns:p14="http://schemas.microsoft.com/office/powerpoint/2010/main" val="2068139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720AE00-1A9F-4441-A57E-E5451E72CBE2}"/>
              </a:ext>
            </a:extLst>
          </p:cNvPr>
          <p:cNvPicPr>
            <a:picLocks noGrp="1" noChangeAspect="1"/>
          </p:cNvPicPr>
          <p:nvPr>
            <p:ph idx="1"/>
          </p:nvPr>
        </p:nvPicPr>
        <p:blipFill rotWithShape="1">
          <a:blip r:embed="rId6">
            <a:alphaModFix amt="40000"/>
            <a:extLst/>
          </a:blip>
          <a:srcRect r="9091" b="20719"/>
          <a:stretch/>
        </p:blipFill>
        <p:spPr>
          <a:xfrm>
            <a:off x="20" y="10"/>
            <a:ext cx="12191980" cy="6857990"/>
          </a:xfrm>
          <a:prstGeom prst="rect">
            <a:avLst/>
          </a:prstGeom>
        </p:spPr>
      </p:pic>
      <p:sp>
        <p:nvSpPr>
          <p:cNvPr id="2" name="Title 1">
            <a:extLst>
              <a:ext uri="{FF2B5EF4-FFF2-40B4-BE49-F238E27FC236}">
                <a16:creationId xmlns:a16="http://schemas.microsoft.com/office/drawing/2014/main" id="{75CE99EC-4DD6-CF48-AE00-B7DD395827B0}"/>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Add Config</a:t>
            </a:r>
          </a:p>
        </p:txBody>
      </p:sp>
      <p:sp>
        <p:nvSpPr>
          <p:cNvPr id="24" name="Rectangle 23">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96569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5B6B-5105-C141-8257-9577238AD440}"/>
              </a:ext>
            </a:extLst>
          </p:cNvPr>
          <p:cNvSpPr>
            <a:spLocks noGrp="1"/>
          </p:cNvSpPr>
          <p:nvPr>
            <p:ph type="title"/>
          </p:nvPr>
        </p:nvSpPr>
        <p:spPr>
          <a:xfrm>
            <a:off x="650669" y="629266"/>
            <a:ext cx="3330328" cy="1641986"/>
          </a:xfrm>
        </p:spPr>
        <p:txBody>
          <a:bodyPr>
            <a:normAutofit/>
          </a:bodyPr>
          <a:lstStyle/>
          <a:p>
            <a:r>
              <a:rPr lang="en-US" dirty="0"/>
              <a:t>What is GitHub?</a:t>
            </a:r>
          </a:p>
        </p:txBody>
      </p:sp>
      <p:pic>
        <p:nvPicPr>
          <p:cNvPr id="4" name="Picture 3">
            <a:extLst>
              <a:ext uri="{FF2B5EF4-FFF2-40B4-BE49-F238E27FC236}">
                <a16:creationId xmlns:a16="http://schemas.microsoft.com/office/drawing/2014/main" id="{6E0A9542-1561-C947-A130-71B6C709884E}"/>
              </a:ext>
            </a:extLst>
          </p:cNvPr>
          <p:cNvPicPr>
            <a:picLocks noChangeAspect="1"/>
          </p:cNvPicPr>
          <p:nvPr/>
        </p:nvPicPr>
        <p:blipFill rotWithShape="1">
          <a:blip r:embed="rId3"/>
          <a:srcRect b="9518"/>
          <a:stretch/>
        </p:blipFill>
        <p:spPr>
          <a:xfrm>
            <a:off x="4634680" y="10"/>
            <a:ext cx="7560130" cy="6857990"/>
          </a:xfrm>
          <a:prstGeom prst="rect">
            <a:avLst/>
          </a:prstGeom>
        </p:spPr>
      </p:pic>
      <p:sp>
        <p:nvSpPr>
          <p:cNvPr id="9" name="Rectangle 8">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AFF40EE-2FF5-E04E-B898-E48CE05F847E}"/>
              </a:ext>
            </a:extLst>
          </p:cNvPr>
          <p:cNvSpPr>
            <a:spLocks noGrp="1"/>
          </p:cNvSpPr>
          <p:nvPr>
            <p:ph idx="1"/>
          </p:nvPr>
        </p:nvSpPr>
        <p:spPr>
          <a:xfrm>
            <a:off x="650669" y="2438400"/>
            <a:ext cx="3330328" cy="3809999"/>
          </a:xfrm>
        </p:spPr>
        <p:txBody>
          <a:bodyPr>
            <a:normAutofit/>
          </a:bodyPr>
          <a:lstStyle/>
          <a:p>
            <a:r>
              <a:rPr lang="en-US" dirty="0"/>
              <a:t>Founded in 2008</a:t>
            </a:r>
          </a:p>
          <a:p>
            <a:r>
              <a:rPr lang="en-US" dirty="0"/>
              <a:t>Web based version control and source</a:t>
            </a:r>
          </a:p>
          <a:p>
            <a:pPr lvl="1"/>
            <a:r>
              <a:rPr lang="en-US" dirty="0"/>
              <a:t>control management using git</a:t>
            </a:r>
          </a:p>
          <a:p>
            <a:r>
              <a:rPr lang="en-US" dirty="0"/>
              <a:t>31m users; 100m repositories</a:t>
            </a:r>
          </a:p>
          <a:p>
            <a:r>
              <a:rPr lang="en-US" dirty="0"/>
              <a:t>Acquired by Microsoft on June 2018</a:t>
            </a:r>
          </a:p>
          <a:p>
            <a:pPr lvl="1"/>
            <a:r>
              <a:rPr lang="en-US" dirty="0"/>
              <a:t>for $7.5b</a:t>
            </a:r>
          </a:p>
          <a:p>
            <a:endParaRPr lang="en-US" dirty="0"/>
          </a:p>
        </p:txBody>
      </p:sp>
    </p:spTree>
    <p:extLst>
      <p:ext uri="{BB962C8B-B14F-4D97-AF65-F5344CB8AC3E}">
        <p14:creationId xmlns:p14="http://schemas.microsoft.com/office/powerpoint/2010/main" val="2748693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2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3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7" name="Rectangle 36">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E0B9CAA-CBB7-5040-8772-F8C4D9A48D4D}"/>
              </a:ext>
            </a:extLst>
          </p:cNvPr>
          <p:cNvPicPr>
            <a:picLocks noGrp="1" noChangeAspect="1"/>
          </p:cNvPicPr>
          <p:nvPr>
            <p:ph idx="1"/>
          </p:nvPr>
        </p:nvPicPr>
        <p:blipFill rotWithShape="1">
          <a:blip r:embed="rId6">
            <a:alphaModFix amt="40000"/>
            <a:extLst/>
          </a:blip>
          <a:srcRect t="8963" r="9091" b="4365"/>
          <a:stretch/>
        </p:blipFill>
        <p:spPr>
          <a:xfrm>
            <a:off x="20" y="10"/>
            <a:ext cx="12191980" cy="6857990"/>
          </a:xfrm>
          <a:prstGeom prst="rect">
            <a:avLst/>
          </a:prstGeom>
        </p:spPr>
      </p:pic>
      <p:sp>
        <p:nvSpPr>
          <p:cNvPr id="2" name="Title 1">
            <a:extLst>
              <a:ext uri="{FF2B5EF4-FFF2-40B4-BE49-F238E27FC236}">
                <a16:creationId xmlns:a16="http://schemas.microsoft.com/office/drawing/2014/main" id="{447F8B70-6E9F-454A-8DF1-ED0C0CE4E53D}"/>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solidFill>
                  <a:schemeClr val="tx1"/>
                </a:solidFill>
              </a:rPr>
              <a:t>Build Program</a:t>
            </a:r>
          </a:p>
        </p:txBody>
      </p:sp>
      <p:sp>
        <p:nvSpPr>
          <p:cNvPr id="39" name="Rectangle 3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3377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32552D-B78F-474F-9D67-27ED42E9B234}"/>
              </a:ext>
            </a:extLst>
          </p:cNvPr>
          <p:cNvSpPr>
            <a:spLocks noGrp="1"/>
          </p:cNvSpPr>
          <p:nvPr>
            <p:ph type="title"/>
          </p:nvPr>
        </p:nvSpPr>
        <p:spPr>
          <a:xfrm>
            <a:off x="643855" y="1447799"/>
            <a:ext cx="3108626" cy="1444752"/>
          </a:xfrm>
        </p:spPr>
        <p:txBody>
          <a:bodyPr anchor="b">
            <a:normAutofit/>
          </a:bodyPr>
          <a:lstStyle/>
          <a:p>
            <a:r>
              <a:rPr lang="en-US" sz="3200" dirty="0">
                <a:solidFill>
                  <a:srgbClr val="EBEBEB"/>
                </a:solidFill>
              </a:rPr>
              <a:t>Push to GitHub</a:t>
            </a:r>
          </a:p>
        </p:txBody>
      </p:sp>
      <p:sp>
        <p:nvSpPr>
          <p:cNvPr id="3" name="Content Placeholder 2">
            <a:extLst>
              <a:ext uri="{FF2B5EF4-FFF2-40B4-BE49-F238E27FC236}">
                <a16:creationId xmlns:a16="http://schemas.microsoft.com/office/drawing/2014/main" id="{553224C0-8D8E-7349-A45F-23ACF05794F4}"/>
              </a:ext>
            </a:extLst>
          </p:cNvPr>
          <p:cNvSpPr>
            <a:spLocks noGrp="1"/>
          </p:cNvSpPr>
          <p:nvPr>
            <p:ph idx="1"/>
          </p:nvPr>
        </p:nvSpPr>
        <p:spPr>
          <a:xfrm>
            <a:off x="643855" y="3072385"/>
            <a:ext cx="3108057" cy="2947415"/>
          </a:xfrm>
        </p:spPr>
        <p:txBody>
          <a:bodyPr>
            <a:normAutofit/>
          </a:bodyPr>
          <a:lstStyle/>
          <a:p>
            <a:r>
              <a:rPr lang="en-US" sz="1400" dirty="0">
                <a:solidFill>
                  <a:srgbClr val="FFFFFF"/>
                </a:solidFill>
              </a:rPr>
              <a:t>git add .</a:t>
            </a:r>
          </a:p>
          <a:p>
            <a:r>
              <a:rPr lang="en-US" sz="1400" dirty="0">
                <a:solidFill>
                  <a:srgbClr val="FFFFFF"/>
                </a:solidFill>
              </a:rPr>
              <a:t>git commit -m "second commit”</a:t>
            </a:r>
          </a:p>
          <a:p>
            <a:r>
              <a:rPr lang="en-US" sz="1400">
                <a:solidFill>
                  <a:srgbClr val="FFFFFF"/>
                </a:solidFill>
              </a:rPr>
              <a:t>git push -u origin master</a:t>
            </a:r>
            <a:endParaRPr lang="en-US" sz="1400" dirty="0">
              <a:solidFill>
                <a:srgbClr val="FFFFFF"/>
              </a:solidFill>
            </a:endParaRPr>
          </a:p>
        </p:txBody>
      </p:sp>
      <p:sp>
        <p:nvSpPr>
          <p:cNvPr id="11"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6DB305C4-5FCF-8547-8FDC-FA50CD8E56B7}"/>
              </a:ext>
            </a:extLst>
          </p:cNvPr>
          <p:cNvPicPr>
            <a:picLocks noChangeAspect="1"/>
          </p:cNvPicPr>
          <p:nvPr/>
        </p:nvPicPr>
        <p:blipFill>
          <a:blip r:embed="rId2"/>
          <a:stretch>
            <a:fillRect/>
          </a:stretch>
        </p:blipFill>
        <p:spPr>
          <a:xfrm>
            <a:off x="5048451" y="1582051"/>
            <a:ext cx="6495847" cy="4303496"/>
          </a:xfrm>
          <a:prstGeom prst="rect">
            <a:avLst/>
          </a:prstGeom>
          <a:effectLst/>
        </p:spPr>
      </p:pic>
    </p:spTree>
    <p:extLst>
      <p:ext uri="{BB962C8B-B14F-4D97-AF65-F5344CB8AC3E}">
        <p14:creationId xmlns:p14="http://schemas.microsoft.com/office/powerpoint/2010/main" val="380380989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11CD29-773D-BA42-B66C-C8126740D5B6}"/>
              </a:ext>
            </a:extLst>
          </p:cNvPr>
          <p:cNvSpPr>
            <a:spLocks noGrp="1"/>
          </p:cNvSpPr>
          <p:nvPr>
            <p:ph type="title"/>
          </p:nvPr>
        </p:nvSpPr>
        <p:spPr/>
        <p:txBody>
          <a:bodyPr/>
          <a:lstStyle/>
          <a:p>
            <a:r>
              <a:rPr lang="en-US" dirty="0"/>
              <a:t>More Git</a:t>
            </a:r>
          </a:p>
        </p:txBody>
      </p:sp>
      <p:sp>
        <p:nvSpPr>
          <p:cNvPr id="5" name="Text Placeholder 4">
            <a:extLst>
              <a:ext uri="{FF2B5EF4-FFF2-40B4-BE49-F238E27FC236}">
                <a16:creationId xmlns:a16="http://schemas.microsoft.com/office/drawing/2014/main" id="{8B795BAB-764E-6D4D-9D07-BEE987970AB0}"/>
              </a:ext>
            </a:extLst>
          </p:cNvPr>
          <p:cNvSpPr>
            <a:spLocks noGrp="1"/>
          </p:cNvSpPr>
          <p:nvPr>
            <p:ph type="body" idx="1"/>
          </p:nvPr>
        </p:nvSpPr>
        <p:spPr/>
        <p:txBody>
          <a:bodyPr/>
          <a:lstStyle/>
          <a:p>
            <a:r>
              <a:rPr lang="en-US" dirty="0"/>
              <a:t>Clone and working in teams</a:t>
            </a:r>
          </a:p>
        </p:txBody>
      </p:sp>
    </p:spTree>
    <p:extLst>
      <p:ext uri="{BB962C8B-B14F-4D97-AF65-F5344CB8AC3E}">
        <p14:creationId xmlns:p14="http://schemas.microsoft.com/office/powerpoint/2010/main" val="1453494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120D-3E5D-7846-92AE-4E3FAD353C22}"/>
              </a:ext>
            </a:extLst>
          </p:cNvPr>
          <p:cNvSpPr>
            <a:spLocks noGrp="1"/>
          </p:cNvSpPr>
          <p:nvPr>
            <p:ph type="title"/>
          </p:nvPr>
        </p:nvSpPr>
        <p:spPr>
          <a:xfrm>
            <a:off x="648930" y="629266"/>
            <a:ext cx="9252154" cy="1223983"/>
          </a:xfrm>
        </p:spPr>
        <p:txBody>
          <a:bodyPr>
            <a:normAutofit/>
          </a:bodyPr>
          <a:lstStyle/>
          <a:p>
            <a:r>
              <a:rPr lang="en-US" dirty="0"/>
              <a:t>Clone a REPO</a:t>
            </a:r>
          </a:p>
        </p:txBody>
      </p:sp>
      <p:sp>
        <p:nvSpPr>
          <p:cNvPr id="3" name="Content Placeholder 2">
            <a:extLst>
              <a:ext uri="{FF2B5EF4-FFF2-40B4-BE49-F238E27FC236}">
                <a16:creationId xmlns:a16="http://schemas.microsoft.com/office/drawing/2014/main" id="{AD9BFE32-D993-A04E-8429-5E4A4CBBDA25}"/>
              </a:ext>
            </a:extLst>
          </p:cNvPr>
          <p:cNvSpPr>
            <a:spLocks noGrp="1"/>
          </p:cNvSpPr>
          <p:nvPr>
            <p:ph idx="1"/>
          </p:nvPr>
        </p:nvSpPr>
        <p:spPr>
          <a:xfrm>
            <a:off x="1103311" y="2052214"/>
            <a:ext cx="4338409" cy="4196185"/>
          </a:xfrm>
        </p:spPr>
        <p:txBody>
          <a:bodyPr>
            <a:normAutofit/>
          </a:bodyPr>
          <a:lstStyle/>
          <a:p>
            <a:r>
              <a:rPr lang="en-US" dirty="0"/>
              <a:t>In real life people mostly write code &amp; docs on their own machines, not online.</a:t>
            </a:r>
          </a:p>
          <a:p>
            <a:r>
              <a:rPr lang="en-US" dirty="0"/>
              <a:t>Go to the code pane of the repo and click on the green “Clone or download” button.</a:t>
            </a:r>
          </a:p>
          <a:p>
            <a:r>
              <a:rPr lang="en-US" dirty="0"/>
              <a:t>We don’t want to download a Zip; instead, we want to clone the repo with Git or GitHub Desktop.</a:t>
            </a:r>
          </a:p>
          <a:p>
            <a:endParaRPr lang="en-US" dirty="0"/>
          </a:p>
        </p:txBody>
      </p:sp>
      <p:pic>
        <p:nvPicPr>
          <p:cNvPr id="4" name="Picture 3">
            <a:extLst>
              <a:ext uri="{FF2B5EF4-FFF2-40B4-BE49-F238E27FC236}">
                <a16:creationId xmlns:a16="http://schemas.microsoft.com/office/drawing/2014/main" id="{BE0FEAD3-97A4-3A40-9093-7AA38A2714D6}"/>
              </a:ext>
            </a:extLst>
          </p:cNvPr>
          <p:cNvPicPr>
            <a:picLocks noChangeAspect="1"/>
          </p:cNvPicPr>
          <p:nvPr/>
        </p:nvPicPr>
        <p:blipFill>
          <a:blip r:embed="rId3"/>
          <a:stretch>
            <a:fillRect/>
          </a:stretch>
        </p:blipFill>
        <p:spPr>
          <a:xfrm>
            <a:off x="6211403" y="2052213"/>
            <a:ext cx="5212652" cy="419618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20473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215D-475A-9348-93AD-7D1A42AA68BF}"/>
              </a:ext>
            </a:extLst>
          </p:cNvPr>
          <p:cNvSpPr>
            <a:spLocks noGrp="1"/>
          </p:cNvSpPr>
          <p:nvPr>
            <p:ph type="title"/>
          </p:nvPr>
        </p:nvSpPr>
        <p:spPr>
          <a:xfrm>
            <a:off x="646112" y="452718"/>
            <a:ext cx="4165580" cy="1400530"/>
          </a:xfrm>
        </p:spPr>
        <p:txBody>
          <a:bodyPr>
            <a:normAutofit/>
          </a:bodyPr>
          <a:lstStyle/>
          <a:p>
            <a:r>
              <a:rPr lang="en-US" dirty="0"/>
              <a:t>Clone a REPO</a:t>
            </a:r>
          </a:p>
        </p:txBody>
      </p:sp>
      <p:sp>
        <p:nvSpPr>
          <p:cNvPr id="10"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5">
            <a:extLst>
              <a:ext uri="{FF2B5EF4-FFF2-40B4-BE49-F238E27FC236}">
                <a16:creationId xmlns:a16="http://schemas.microsoft.com/office/drawing/2014/main" id="{B8FB7842-A2FD-46CA-8B08-A60AF2CF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4" name="Rectangle 13">
            <a:extLst>
              <a:ext uri="{FF2B5EF4-FFF2-40B4-BE49-F238E27FC236}">
                <a16:creationId xmlns:a16="http://schemas.microsoft.com/office/drawing/2014/main" id="{3FA73665-F029-4C81-A19B-5CD8B68B8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FDFF7B-C52E-614E-8594-F7ECA6695490}"/>
              </a:ext>
            </a:extLst>
          </p:cNvPr>
          <p:cNvPicPr>
            <a:picLocks noChangeAspect="1"/>
          </p:cNvPicPr>
          <p:nvPr/>
        </p:nvPicPr>
        <p:blipFill>
          <a:blip r:embed="rId3"/>
          <a:stretch>
            <a:fillRect/>
          </a:stretch>
        </p:blipFill>
        <p:spPr>
          <a:xfrm>
            <a:off x="5949452" y="1774824"/>
            <a:ext cx="5449471" cy="1839196"/>
          </a:xfrm>
          <a:prstGeom prst="rect">
            <a:avLst/>
          </a:prstGeom>
          <a:effectLst/>
        </p:spPr>
      </p:pic>
      <p:sp>
        <p:nvSpPr>
          <p:cNvPr id="16" name="Rectangle 15">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BA0D450-88AD-BE45-AC7C-2AE605F2AE80}"/>
              </a:ext>
            </a:extLst>
          </p:cNvPr>
          <p:cNvSpPr>
            <a:spLocks noGrp="1"/>
          </p:cNvSpPr>
          <p:nvPr>
            <p:ph idx="1"/>
          </p:nvPr>
        </p:nvSpPr>
        <p:spPr>
          <a:xfrm>
            <a:off x="646113" y="2052918"/>
            <a:ext cx="4165146" cy="4195481"/>
          </a:xfrm>
        </p:spPr>
        <p:txBody>
          <a:bodyPr>
            <a:normAutofit/>
          </a:bodyPr>
          <a:lstStyle/>
          <a:p>
            <a:pPr>
              <a:lnSpc>
                <a:spcPct val="90000"/>
              </a:lnSpc>
            </a:pPr>
            <a:r>
              <a:rPr lang="en-US" sz="1700" dirty="0"/>
              <a:t>If you installed GitHub Desktop, click on “Open in Desktop.”</a:t>
            </a:r>
          </a:p>
          <a:p>
            <a:pPr>
              <a:lnSpc>
                <a:spcPct val="90000"/>
              </a:lnSpc>
            </a:pPr>
            <a:r>
              <a:rPr lang="en-US" sz="1700" dirty="0"/>
              <a:t>Your GitHub Desktop would look something like the image to the right once the clone finished:</a:t>
            </a:r>
          </a:p>
          <a:p>
            <a:pPr>
              <a:lnSpc>
                <a:spcPct val="90000"/>
              </a:lnSpc>
            </a:pPr>
            <a:endParaRPr lang="en-US" sz="1700" dirty="0"/>
          </a:p>
          <a:p>
            <a:pPr>
              <a:lnSpc>
                <a:spcPct val="90000"/>
              </a:lnSpc>
            </a:pPr>
            <a:endParaRPr lang="en-US" sz="1700" dirty="0"/>
          </a:p>
          <a:p>
            <a:pPr marL="0" indent="0">
              <a:lnSpc>
                <a:spcPct val="90000"/>
              </a:lnSpc>
              <a:buNone/>
            </a:pPr>
            <a:endParaRPr lang="en-US" sz="1700" dirty="0"/>
          </a:p>
          <a:p>
            <a:pPr>
              <a:lnSpc>
                <a:spcPct val="90000"/>
              </a:lnSpc>
            </a:pPr>
            <a:r>
              <a:rPr lang="en-US" sz="1700" dirty="0"/>
              <a:t>Click on the copy icon to the right of the URL for your repo and paste the URL into a console after the command git clone</a:t>
            </a:r>
          </a:p>
          <a:p>
            <a:pPr>
              <a:lnSpc>
                <a:spcPct val="90000"/>
              </a:lnSpc>
            </a:pPr>
            <a:endParaRPr lang="en-US" sz="1700" dirty="0"/>
          </a:p>
          <a:p>
            <a:pPr>
              <a:lnSpc>
                <a:spcPct val="90000"/>
              </a:lnSpc>
            </a:pPr>
            <a:endParaRPr lang="en-US" sz="1700" dirty="0"/>
          </a:p>
        </p:txBody>
      </p:sp>
      <p:pic>
        <p:nvPicPr>
          <p:cNvPr id="5" name="Picture 4">
            <a:extLst>
              <a:ext uri="{FF2B5EF4-FFF2-40B4-BE49-F238E27FC236}">
                <a16:creationId xmlns:a16="http://schemas.microsoft.com/office/drawing/2014/main" id="{D24EABCC-24B6-AA4D-B6A5-20C62B317172}"/>
              </a:ext>
            </a:extLst>
          </p:cNvPr>
          <p:cNvPicPr>
            <a:picLocks noChangeAspect="1"/>
          </p:cNvPicPr>
          <p:nvPr/>
        </p:nvPicPr>
        <p:blipFill>
          <a:blip r:embed="rId4"/>
          <a:stretch>
            <a:fillRect/>
          </a:stretch>
        </p:blipFill>
        <p:spPr>
          <a:xfrm>
            <a:off x="5969207" y="4645314"/>
            <a:ext cx="5449471" cy="1267002"/>
          </a:xfrm>
          <a:prstGeom prst="rect">
            <a:avLst/>
          </a:prstGeom>
          <a:effectLst/>
        </p:spPr>
      </p:pic>
    </p:spTree>
    <p:extLst>
      <p:ext uri="{BB962C8B-B14F-4D97-AF65-F5344CB8AC3E}">
        <p14:creationId xmlns:p14="http://schemas.microsoft.com/office/powerpoint/2010/main" val="4152556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7D4F-449F-8143-B2B5-27EC73E3D7C4}"/>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E1A5F104-A979-714A-A04B-C599559C644E}"/>
              </a:ext>
            </a:extLst>
          </p:cNvPr>
          <p:cNvSpPr>
            <a:spLocks noGrp="1"/>
          </p:cNvSpPr>
          <p:nvPr>
            <p:ph idx="1"/>
          </p:nvPr>
        </p:nvSpPr>
        <p:spPr/>
        <p:txBody>
          <a:bodyPr>
            <a:normAutofit fontScale="70000" lnSpcReduction="20000"/>
          </a:bodyPr>
          <a:lstStyle/>
          <a:p>
            <a:r>
              <a:rPr lang="en-US" dirty="0"/>
              <a:t>The GitHub flow is a lightweight, branch-based workflow built around core Git commands used by teams around the globe—including ours.</a:t>
            </a:r>
          </a:p>
          <a:p>
            <a:r>
              <a:rPr lang="en-US" dirty="0"/>
              <a:t>The GitHub flow has six steps, each with distinct benefits when implemented:</a:t>
            </a:r>
          </a:p>
          <a:p>
            <a:pPr marL="457200" indent="-457200">
              <a:buFont typeface="+mj-lt"/>
              <a:buAutoNum type="arabicPeriod"/>
            </a:pPr>
            <a:r>
              <a:rPr lang="en-US" b="1" dirty="0"/>
              <a:t>Create a branch:</a:t>
            </a:r>
            <a:r>
              <a:rPr lang="en-US" dirty="0"/>
              <a:t> Topic branches created from the canonical deployment branch (usually master) allow teams to contribute to many parallel efforts. Short-lived topic branches, in particular, keep teams focused and results in quick ships.</a:t>
            </a:r>
          </a:p>
          <a:p>
            <a:pPr marL="457200" indent="-457200">
              <a:buFont typeface="+mj-lt"/>
              <a:buAutoNum type="arabicPeriod"/>
            </a:pPr>
            <a:r>
              <a:rPr lang="en-US" b="1" dirty="0"/>
              <a:t>Add commits:</a:t>
            </a:r>
            <a:r>
              <a:rPr lang="en-US" dirty="0"/>
              <a:t> Snapshots of development efforts within a branch create safe, revertible points in the project’s history.</a:t>
            </a:r>
          </a:p>
          <a:p>
            <a:pPr marL="457200" indent="-457200">
              <a:buFont typeface="+mj-lt"/>
              <a:buAutoNum type="arabicPeriod"/>
            </a:pPr>
            <a:r>
              <a:rPr lang="en-US" b="1" dirty="0"/>
              <a:t>Open a pull request:</a:t>
            </a:r>
            <a:r>
              <a:rPr lang="en-US" dirty="0"/>
              <a:t> Pull requests publicize a project’s ongoing efforts and set the tone for a transparent development process.</a:t>
            </a:r>
          </a:p>
          <a:p>
            <a:pPr marL="457200" indent="-457200">
              <a:buFont typeface="+mj-lt"/>
              <a:buAutoNum type="arabicPeriod"/>
            </a:pPr>
            <a:r>
              <a:rPr lang="en-US" b="1" dirty="0"/>
              <a:t>Discuss and review code:</a:t>
            </a:r>
            <a:r>
              <a:rPr lang="en-US" dirty="0"/>
              <a:t> Teams participate in code reviews by commenting, testing, and reviewing open pull requests. Code review is at the core of an open and participatory culture.</a:t>
            </a:r>
          </a:p>
          <a:p>
            <a:pPr marL="457200" indent="-457200">
              <a:buFont typeface="+mj-lt"/>
              <a:buAutoNum type="arabicPeriod"/>
            </a:pPr>
            <a:r>
              <a:rPr lang="en-US" b="1" dirty="0"/>
              <a:t>Merge:</a:t>
            </a:r>
            <a:r>
              <a:rPr lang="en-US" dirty="0"/>
              <a:t> Upon clicking merge, GitHub automatically performs the equivalent of a local ‘git merge’ operation. GitHub also keeps the entire branch development history on the merged pull request.</a:t>
            </a:r>
          </a:p>
          <a:p>
            <a:pPr marL="457200" indent="-457200">
              <a:buFont typeface="+mj-lt"/>
              <a:buAutoNum type="arabicPeriod"/>
            </a:pPr>
            <a:r>
              <a:rPr lang="en-US" b="1" dirty="0"/>
              <a:t>Deploy:</a:t>
            </a:r>
            <a:r>
              <a:rPr lang="en-US" dirty="0"/>
              <a:t> Teams can choose the best release cycles or incorporate continuous integration tools and operate with the assurance that code on the deployment branch has gone through a robust workflow.</a:t>
            </a:r>
          </a:p>
          <a:p>
            <a:pPr marL="0" indent="0">
              <a:buNone/>
            </a:pPr>
            <a:endParaRPr lang="en-US" dirty="0"/>
          </a:p>
        </p:txBody>
      </p:sp>
    </p:spTree>
    <p:extLst>
      <p:ext uri="{BB962C8B-B14F-4D97-AF65-F5344CB8AC3E}">
        <p14:creationId xmlns:p14="http://schemas.microsoft.com/office/powerpoint/2010/main" val="425326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3">
            <a:extLst>
              <a:ext uri="{FF2B5EF4-FFF2-40B4-BE49-F238E27FC236}">
                <a16:creationId xmlns:a16="http://schemas.microsoft.com/office/drawing/2014/main" id="{6514A1DA-7191-A346-9439-EF9272978917}"/>
              </a:ext>
            </a:extLst>
          </p:cNvPr>
          <p:cNvPicPr>
            <a:picLocks noGrp="1" noChangeAspect="1"/>
          </p:cNvPicPr>
          <p:nvPr>
            <p:ph idx="1"/>
          </p:nvPr>
        </p:nvPicPr>
        <p:blipFill>
          <a:blip r:embed="rId7"/>
          <a:stretch>
            <a:fillRect/>
          </a:stretch>
        </p:blipFill>
        <p:spPr>
          <a:xfrm>
            <a:off x="2357028" y="643467"/>
            <a:ext cx="7477943"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87324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3">
            <a:extLst>
              <a:ext uri="{FF2B5EF4-FFF2-40B4-BE49-F238E27FC236}">
                <a16:creationId xmlns:a16="http://schemas.microsoft.com/office/drawing/2014/main" id="{73046FE3-6E5B-F74A-B4D9-89FEC6C6299E}"/>
              </a:ext>
            </a:extLst>
          </p:cNvPr>
          <p:cNvPicPr>
            <a:picLocks noGrp="1" noChangeAspect="1"/>
          </p:cNvPicPr>
          <p:nvPr>
            <p:ph idx="1"/>
          </p:nvPr>
        </p:nvPicPr>
        <p:blipFill>
          <a:blip r:embed="rId7"/>
          <a:stretch>
            <a:fillRect/>
          </a:stretch>
        </p:blipFill>
        <p:spPr>
          <a:xfrm>
            <a:off x="2921603" y="643467"/>
            <a:ext cx="6348793"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4575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5CCFF069-5B63-9E46-BA93-9691EDA1380F}"/>
              </a:ext>
            </a:extLst>
          </p:cNvPr>
          <p:cNvPicPr>
            <a:picLocks noGrp="1" noChangeAspect="1"/>
          </p:cNvPicPr>
          <p:nvPr>
            <p:ph idx="1"/>
          </p:nvPr>
        </p:nvPicPr>
        <p:blipFill>
          <a:blip r:embed="rId7"/>
          <a:stretch>
            <a:fillRect/>
          </a:stretch>
        </p:blipFill>
        <p:spPr>
          <a:xfrm>
            <a:off x="2280200" y="643467"/>
            <a:ext cx="7631599"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40881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20F6071B-48FA-4685-A9C9-A7B21E1C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D21405-C5ED-1944-9A07-465DFD389B5B}"/>
              </a:ext>
            </a:extLst>
          </p:cNvPr>
          <p:cNvPicPr>
            <a:picLocks noChangeAspect="1"/>
          </p:cNvPicPr>
          <p:nvPr/>
        </p:nvPicPr>
        <p:blipFill>
          <a:blip r:embed="rId6"/>
          <a:stretch>
            <a:fillRect/>
          </a:stretch>
        </p:blipFill>
        <p:spPr>
          <a:xfrm>
            <a:off x="635458" y="1138949"/>
            <a:ext cx="9150807" cy="2310578"/>
          </a:xfrm>
          <a:prstGeom prst="rect">
            <a:avLst/>
          </a:prstGeom>
          <a:effectLst/>
        </p:spPr>
      </p:pic>
      <p:sp>
        <p:nvSpPr>
          <p:cNvPr id="23" name="Rectangle 22">
            <a:extLst>
              <a:ext uri="{FF2B5EF4-FFF2-40B4-BE49-F238E27FC236}">
                <a16:creationId xmlns:a16="http://schemas.microsoft.com/office/drawing/2014/main" id="{8C56044C-1580-4C45-8AA3-F2A07478B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7DE548AA-7E1A-497C-8B79-C74F42ACF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40" y="3280011"/>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7" name="Freeform: Shape 26">
            <a:extLst>
              <a:ext uri="{FF2B5EF4-FFF2-40B4-BE49-F238E27FC236}">
                <a16:creationId xmlns:a16="http://schemas.microsoft.com/office/drawing/2014/main" id="{51A8E3CE-561F-42BE-B6A2-FBE96F9A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579207"/>
            <a:ext cx="12191696" cy="3278793"/>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6C9912CB-B90C-764C-87D6-4928B1CCC35F}"/>
              </a:ext>
            </a:extLst>
          </p:cNvPr>
          <p:cNvSpPr>
            <a:spLocks noGrp="1"/>
          </p:cNvSpPr>
          <p:nvPr>
            <p:ph type="title"/>
          </p:nvPr>
        </p:nvSpPr>
        <p:spPr>
          <a:xfrm>
            <a:off x="636916" y="4371849"/>
            <a:ext cx="9149350" cy="1350523"/>
          </a:xfrm>
        </p:spPr>
        <p:txBody>
          <a:bodyPr vert="horz" lIns="91440" tIns="45720" rIns="91440" bIns="45720" rtlCol="0" anchor="b">
            <a:normAutofit/>
          </a:bodyPr>
          <a:lstStyle/>
          <a:p>
            <a:r>
              <a:rPr lang="en-US" sz="6600" b="0" i="0" kern="1200">
                <a:solidFill>
                  <a:srgbClr val="EBEBEB"/>
                </a:solidFill>
                <a:latin typeface="+mj-lt"/>
                <a:ea typeface="+mj-ea"/>
                <a:cs typeface="+mj-cs"/>
              </a:rPr>
              <a:t>Hello World Guide</a:t>
            </a:r>
          </a:p>
        </p:txBody>
      </p:sp>
      <p:sp>
        <p:nvSpPr>
          <p:cNvPr id="3" name="Content Placeholder 2">
            <a:extLst>
              <a:ext uri="{FF2B5EF4-FFF2-40B4-BE49-F238E27FC236}">
                <a16:creationId xmlns:a16="http://schemas.microsoft.com/office/drawing/2014/main" id="{F47A3C78-5F0F-FC44-B23C-AAE936684BE6}"/>
              </a:ext>
            </a:extLst>
          </p:cNvPr>
          <p:cNvSpPr>
            <a:spLocks noGrp="1"/>
          </p:cNvSpPr>
          <p:nvPr>
            <p:ph idx="1"/>
          </p:nvPr>
        </p:nvSpPr>
        <p:spPr>
          <a:xfrm>
            <a:off x="636916" y="5722374"/>
            <a:ext cx="9149349" cy="487924"/>
          </a:xfrm>
        </p:spPr>
        <p:txBody>
          <a:bodyPr vert="horz" lIns="91440" tIns="45720" rIns="91440" bIns="45720" rtlCol="0" anchor="t">
            <a:normAutofit/>
          </a:bodyPr>
          <a:lstStyle/>
          <a:p>
            <a:pPr marL="0" indent="0">
              <a:buNone/>
            </a:pPr>
            <a:r>
              <a:rPr lang="en-US" cap="all">
                <a:solidFill>
                  <a:schemeClr val="tx2">
                    <a:lumMod val="40000"/>
                    <a:lumOff val="60000"/>
                  </a:schemeClr>
                </a:solidFill>
              </a:rPr>
              <a:t>https://guides.github.com/activities/hello-world/#repository</a:t>
            </a:r>
          </a:p>
        </p:txBody>
      </p:sp>
    </p:spTree>
    <p:extLst>
      <p:ext uri="{BB962C8B-B14F-4D97-AF65-F5344CB8AC3E}">
        <p14:creationId xmlns:p14="http://schemas.microsoft.com/office/powerpoint/2010/main" val="318339207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3">
            <a:extLst>
              <a:ext uri="{FF2B5EF4-FFF2-40B4-BE49-F238E27FC236}">
                <a16:creationId xmlns:a16="http://schemas.microsoft.com/office/drawing/2014/main" id="{E58D0A11-2A4E-4C4A-B9CD-CE08A2671CD5}"/>
              </a:ext>
            </a:extLst>
          </p:cNvPr>
          <p:cNvPicPr>
            <a:picLocks noGrp="1" noChangeAspect="1"/>
          </p:cNvPicPr>
          <p:nvPr>
            <p:ph idx="1"/>
          </p:nvPr>
        </p:nvPicPr>
        <p:blipFill>
          <a:blip r:embed="rId7"/>
          <a:stretch>
            <a:fillRect/>
          </a:stretch>
        </p:blipFill>
        <p:spPr>
          <a:xfrm>
            <a:off x="643467" y="770890"/>
            <a:ext cx="10905066" cy="5316219"/>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5779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EF38-7C27-4944-970B-D4DB3D9A0369}"/>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68AE48D7-CE45-B345-81C5-D4610AD26C37}"/>
              </a:ext>
            </a:extLst>
          </p:cNvPr>
          <p:cNvSpPr>
            <a:spLocks noGrp="1"/>
          </p:cNvSpPr>
          <p:nvPr>
            <p:ph idx="1"/>
          </p:nvPr>
        </p:nvSpPr>
        <p:spPr/>
        <p:txBody>
          <a:bodyPr>
            <a:normAutofit fontScale="77500" lnSpcReduction="20000"/>
          </a:bodyPr>
          <a:lstStyle/>
          <a:p>
            <a:pPr fontAlgn="base"/>
            <a:r>
              <a:rPr lang="en-US" b="1" dirty="0"/>
              <a:t>Branch</a:t>
            </a:r>
          </a:p>
          <a:p>
            <a:pPr lvl="1" fontAlgn="base"/>
            <a:r>
              <a:rPr lang="en-US" dirty="0"/>
              <a:t>A branch is a parallel version of a repository. It is contained within the repository, but does not affect the primary or master branch allowing you to work freely without disrupting the "live" version. When you've made the changes you want to make, you can merge your branch back into the master branch to publish your changes. For more information, see "</a:t>
            </a:r>
            <a:r>
              <a:rPr lang="en-US" dirty="0">
                <a:hlinkClick r:id="rId2"/>
              </a:rPr>
              <a:t>About branches</a:t>
            </a:r>
            <a:r>
              <a:rPr lang="en-US" dirty="0"/>
              <a:t>."</a:t>
            </a:r>
          </a:p>
          <a:p>
            <a:pPr fontAlgn="base"/>
            <a:r>
              <a:rPr lang="en-US" b="1" dirty="0"/>
              <a:t>Clone</a:t>
            </a:r>
          </a:p>
          <a:p>
            <a:pPr lvl="1" fontAlgn="base"/>
            <a:r>
              <a:rPr lang="en-US" dirty="0"/>
              <a:t>A clone is a copy of a repository that lives on your computer instead of on a website's server somewhere, or the act of making that copy. With your clone you can edit the files in your preferred editor and use Git to keep track of your changes without having to be online. It is, however, connected to the remote version so that changes can be synced between the two. You can push your local changes to the </a:t>
            </a:r>
            <a:r>
              <a:rPr lang="en-US" dirty="0">
                <a:hlinkClick r:id="rId3"/>
              </a:rPr>
              <a:t>remote</a:t>
            </a:r>
            <a:r>
              <a:rPr lang="en-US" dirty="0"/>
              <a:t> to keep them synced when you're online.</a:t>
            </a:r>
          </a:p>
          <a:p>
            <a:pPr fontAlgn="base"/>
            <a:r>
              <a:rPr lang="en-US" b="1" dirty="0"/>
              <a:t>Commit</a:t>
            </a:r>
          </a:p>
          <a:p>
            <a:pPr lvl="1" fontAlgn="base"/>
            <a:r>
              <a:rPr lang="en-US" dirty="0"/>
              <a:t>A commit, or "revision", is an individual change to a file (or set of files). It's like when you </a:t>
            </a:r>
            <a:r>
              <a:rPr lang="en-US" i="1" dirty="0"/>
              <a:t>save</a:t>
            </a:r>
            <a:r>
              <a:rPr lang="en-US" dirty="0"/>
              <a:t> a file, except with Git, every time you save it creates a unique ID (a.k.a. the "SHA" or "hash") that allows you to keep record of what changes were made when and by who. Commits usually contain a commit message which is a brief description of what changes were made.</a:t>
            </a:r>
          </a:p>
          <a:p>
            <a:pPr lvl="1" fontAlgn="base"/>
            <a:endParaRPr lang="en-US" dirty="0"/>
          </a:p>
          <a:p>
            <a:endParaRPr lang="en-US" dirty="0"/>
          </a:p>
        </p:txBody>
      </p:sp>
    </p:spTree>
    <p:extLst>
      <p:ext uri="{BB962C8B-B14F-4D97-AF65-F5344CB8AC3E}">
        <p14:creationId xmlns:p14="http://schemas.microsoft.com/office/powerpoint/2010/main" val="549905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EF38-7C27-4944-970B-D4DB3D9A0369}"/>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68AE48D7-CE45-B345-81C5-D4610AD26C37}"/>
              </a:ext>
            </a:extLst>
          </p:cNvPr>
          <p:cNvSpPr>
            <a:spLocks noGrp="1"/>
          </p:cNvSpPr>
          <p:nvPr>
            <p:ph idx="1"/>
          </p:nvPr>
        </p:nvSpPr>
        <p:spPr/>
        <p:txBody>
          <a:bodyPr>
            <a:normAutofit fontScale="85000" lnSpcReduction="10000"/>
          </a:bodyPr>
          <a:lstStyle/>
          <a:p>
            <a:pPr fontAlgn="base"/>
            <a:r>
              <a:rPr lang="en-US" b="1" dirty="0"/>
              <a:t>Fetch</a:t>
            </a:r>
          </a:p>
          <a:p>
            <a:pPr lvl="1" fontAlgn="base"/>
            <a:r>
              <a:rPr lang="en-US" dirty="0"/>
              <a:t>Fetching refers to getting the latest changes from an online repository without merging them in. Once these changes are fetched you can compare them to your local branches (the code residing on your local machine).</a:t>
            </a:r>
          </a:p>
          <a:p>
            <a:pPr fontAlgn="base"/>
            <a:r>
              <a:rPr lang="en-US" b="1" dirty="0"/>
              <a:t>Fork</a:t>
            </a:r>
          </a:p>
          <a:p>
            <a:pPr lvl="1" fontAlgn="base"/>
            <a:r>
              <a:rPr lang="en-US" dirty="0"/>
              <a:t>A fork is a personal copy of another user's repository that lives on your account. Forks allow you to freely make changes to a project without affecting the original. Forks remain attached to the original, allowing you to submit a pull request to the original's author to update with your changes. You can also keep your fork up to date by pulling in updates from the original.</a:t>
            </a:r>
          </a:p>
          <a:p>
            <a:pPr fontAlgn="base"/>
            <a:r>
              <a:rPr lang="en-US" b="1" dirty="0"/>
              <a:t>Markdown</a:t>
            </a:r>
          </a:p>
          <a:p>
            <a:pPr lvl="1" fontAlgn="base"/>
            <a:r>
              <a:rPr lang="en-US" dirty="0"/>
              <a:t>Markdown is a simple semantic file format, not too dissimilar from .doc, .rtf and .txt. Markdown makes it easy for even those without a web-publishing background to write prose (including with links, lists, bullets, etc.) and have it displayed like a website. GitHub supports Markdown, and you can </a:t>
            </a:r>
            <a:r>
              <a:rPr lang="en-US" dirty="0">
                <a:hlinkClick r:id="rId2"/>
              </a:rPr>
              <a:t>learn about the semantics</a:t>
            </a:r>
            <a:r>
              <a:rPr lang="en-US" dirty="0"/>
              <a:t>.</a:t>
            </a:r>
          </a:p>
          <a:p>
            <a:pPr fontAlgn="base"/>
            <a:endParaRPr lang="en-US" dirty="0"/>
          </a:p>
          <a:p>
            <a:pPr lvl="1" fontAlgn="base"/>
            <a:endParaRPr lang="en-US" dirty="0"/>
          </a:p>
          <a:p>
            <a:endParaRPr lang="en-US" dirty="0"/>
          </a:p>
        </p:txBody>
      </p:sp>
    </p:spTree>
    <p:extLst>
      <p:ext uri="{BB962C8B-B14F-4D97-AF65-F5344CB8AC3E}">
        <p14:creationId xmlns:p14="http://schemas.microsoft.com/office/powerpoint/2010/main" val="325651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ACAE0-BD70-4344-9CCE-CECCCDBB3553}"/>
              </a:ext>
            </a:extLst>
          </p:cNvPr>
          <p:cNvSpPr>
            <a:spLocks noGrp="1"/>
          </p:cNvSpPr>
          <p:nvPr>
            <p:ph type="title"/>
          </p:nvPr>
        </p:nvSpPr>
        <p:spPr/>
        <p:txBody>
          <a:bodyPr/>
          <a:lstStyle/>
          <a:p>
            <a:r>
              <a:rPr lang="en-US" dirty="0"/>
              <a:t>Glossary</a:t>
            </a:r>
          </a:p>
        </p:txBody>
      </p:sp>
      <p:sp>
        <p:nvSpPr>
          <p:cNvPr id="3" name="Content Placeholder 2">
            <a:extLst>
              <a:ext uri="{FF2B5EF4-FFF2-40B4-BE49-F238E27FC236}">
                <a16:creationId xmlns:a16="http://schemas.microsoft.com/office/drawing/2014/main" id="{CDB7359C-250E-0947-84FF-C16A97D53A81}"/>
              </a:ext>
            </a:extLst>
          </p:cNvPr>
          <p:cNvSpPr>
            <a:spLocks noGrp="1"/>
          </p:cNvSpPr>
          <p:nvPr>
            <p:ph idx="1"/>
          </p:nvPr>
        </p:nvSpPr>
        <p:spPr/>
        <p:txBody>
          <a:bodyPr>
            <a:normAutofit fontScale="92500" lnSpcReduction="10000"/>
          </a:bodyPr>
          <a:lstStyle/>
          <a:p>
            <a:pPr fontAlgn="base"/>
            <a:r>
              <a:rPr lang="en-US" b="1" dirty="0"/>
              <a:t>Pull</a:t>
            </a:r>
          </a:p>
          <a:p>
            <a:pPr lvl="1" fontAlgn="base"/>
            <a:r>
              <a:rPr lang="en-US" dirty="0"/>
              <a:t>Pull refers to when you are fetching </a:t>
            </a:r>
            <a:r>
              <a:rPr lang="en-US" i="1" dirty="0"/>
              <a:t>in</a:t>
            </a:r>
            <a:r>
              <a:rPr lang="en-US" dirty="0"/>
              <a:t> changes </a:t>
            </a:r>
            <a:r>
              <a:rPr lang="en-US" i="1" dirty="0"/>
              <a:t>and</a:t>
            </a:r>
            <a:r>
              <a:rPr lang="en-US" dirty="0"/>
              <a:t> merging them. For instance, if someone has edited the remote file you're both working on, you'll want to </a:t>
            </a:r>
            <a:r>
              <a:rPr lang="en-US" i="1" dirty="0"/>
              <a:t>pull</a:t>
            </a:r>
            <a:r>
              <a:rPr lang="en-US" dirty="0"/>
              <a:t> in those changes to your local copy so that it's up to date.</a:t>
            </a:r>
          </a:p>
          <a:p>
            <a:pPr fontAlgn="base"/>
            <a:r>
              <a:rPr lang="en-US" b="1" dirty="0"/>
              <a:t>Pull request</a:t>
            </a:r>
          </a:p>
          <a:p>
            <a:pPr lvl="1" fontAlgn="base"/>
            <a:r>
              <a:rPr lang="en-US" dirty="0"/>
              <a:t>Pull requests are proposed changes to a repository submitted by a user and accepted or rejected by a repository's collaborators. Like issues, pull requests each have their own discussion forum. For more information, see "</a:t>
            </a:r>
            <a:r>
              <a:rPr lang="en-US" dirty="0">
                <a:hlinkClick r:id="rId2"/>
              </a:rPr>
              <a:t>About pull requests</a:t>
            </a:r>
            <a:r>
              <a:rPr lang="en-US" dirty="0"/>
              <a:t>."</a:t>
            </a:r>
          </a:p>
          <a:p>
            <a:pPr fontAlgn="base"/>
            <a:r>
              <a:rPr lang="en-US" b="1" dirty="0"/>
              <a:t>Push</a:t>
            </a:r>
          </a:p>
          <a:p>
            <a:pPr lvl="1" fontAlgn="base"/>
            <a:r>
              <a:rPr lang="en-US" dirty="0"/>
              <a:t>Pushing refers to sending your committed changes to a remote repository, such as a repository hosted on GitHub. For instance, if you change something locally, you'd want to then </a:t>
            </a:r>
            <a:r>
              <a:rPr lang="en-US" i="1" dirty="0"/>
              <a:t>push</a:t>
            </a:r>
            <a:r>
              <a:rPr lang="en-US" dirty="0"/>
              <a:t> those changes so that others may access them.</a:t>
            </a:r>
          </a:p>
          <a:p>
            <a:endParaRPr lang="en-US" dirty="0"/>
          </a:p>
        </p:txBody>
      </p:sp>
      <p:sp>
        <p:nvSpPr>
          <p:cNvPr id="4" name="Rectangle 3">
            <a:extLst>
              <a:ext uri="{FF2B5EF4-FFF2-40B4-BE49-F238E27FC236}">
                <a16:creationId xmlns:a16="http://schemas.microsoft.com/office/drawing/2014/main" id="{049AC11B-0ADE-E74C-840E-0ECD962ACFBA}"/>
              </a:ext>
            </a:extLst>
          </p:cNvPr>
          <p:cNvSpPr/>
          <p:nvPr/>
        </p:nvSpPr>
        <p:spPr>
          <a:xfrm>
            <a:off x="5104007" y="6220616"/>
            <a:ext cx="5623655" cy="369332"/>
          </a:xfrm>
          <a:prstGeom prst="rect">
            <a:avLst/>
          </a:prstGeom>
        </p:spPr>
        <p:txBody>
          <a:bodyPr wrap="none">
            <a:spAutoFit/>
          </a:bodyPr>
          <a:lstStyle/>
          <a:p>
            <a:r>
              <a:rPr lang="en-US" dirty="0"/>
              <a:t>https://</a:t>
            </a:r>
            <a:r>
              <a:rPr lang="en-US" dirty="0" err="1"/>
              <a:t>help.github.com</a:t>
            </a:r>
            <a:r>
              <a:rPr lang="en-US" dirty="0"/>
              <a:t>/articles/</a:t>
            </a:r>
            <a:r>
              <a:rPr lang="en-US" dirty="0" err="1"/>
              <a:t>github</a:t>
            </a:r>
            <a:r>
              <a:rPr lang="en-US" dirty="0"/>
              <a:t>-glossary/</a:t>
            </a:r>
          </a:p>
        </p:txBody>
      </p:sp>
    </p:spTree>
    <p:extLst>
      <p:ext uri="{BB962C8B-B14F-4D97-AF65-F5344CB8AC3E}">
        <p14:creationId xmlns:p14="http://schemas.microsoft.com/office/powerpoint/2010/main" val="2019045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6731-45A1-2241-8A16-897F3E7F9F62}"/>
              </a:ext>
            </a:extLst>
          </p:cNvPr>
          <p:cNvSpPr>
            <a:spLocks noGrp="1"/>
          </p:cNvSpPr>
          <p:nvPr>
            <p:ph type="title"/>
          </p:nvPr>
        </p:nvSpPr>
        <p:spPr>
          <a:xfrm>
            <a:off x="650669" y="629266"/>
            <a:ext cx="3330328" cy="1641986"/>
          </a:xfrm>
        </p:spPr>
        <p:txBody>
          <a:bodyPr>
            <a:normAutofit/>
          </a:bodyPr>
          <a:lstStyle/>
          <a:p>
            <a:r>
              <a:rPr lang="en-US" dirty="0"/>
              <a:t>Sign-up</a:t>
            </a:r>
          </a:p>
        </p:txBody>
      </p:sp>
      <p:pic>
        <p:nvPicPr>
          <p:cNvPr id="6" name="Picture 5">
            <a:extLst>
              <a:ext uri="{FF2B5EF4-FFF2-40B4-BE49-F238E27FC236}">
                <a16:creationId xmlns:a16="http://schemas.microsoft.com/office/drawing/2014/main" id="{87F6336F-F0B3-7C42-AE4A-5DA04DE2EF7E}"/>
              </a:ext>
            </a:extLst>
          </p:cNvPr>
          <p:cNvPicPr>
            <a:picLocks noChangeAspect="1"/>
          </p:cNvPicPr>
          <p:nvPr/>
        </p:nvPicPr>
        <p:blipFill rotWithShape="1">
          <a:blip r:embed="rId3"/>
          <a:srcRect t="780" r="-2" b="885"/>
          <a:stretch/>
        </p:blipFill>
        <p:spPr>
          <a:xfrm>
            <a:off x="4634680" y="10"/>
            <a:ext cx="7560130" cy="6857990"/>
          </a:xfrm>
          <a:prstGeom prst="rect">
            <a:avLst/>
          </a:prstGeom>
        </p:spPr>
      </p:pic>
      <p:sp>
        <p:nvSpPr>
          <p:cNvPr id="11" name="Rectangle 1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0233B7-B57E-6745-A1DF-B7022F42310D}"/>
              </a:ext>
            </a:extLst>
          </p:cNvPr>
          <p:cNvSpPr>
            <a:spLocks noGrp="1"/>
          </p:cNvSpPr>
          <p:nvPr>
            <p:ph idx="1"/>
          </p:nvPr>
        </p:nvSpPr>
        <p:spPr>
          <a:xfrm>
            <a:off x="650669" y="2438400"/>
            <a:ext cx="3330328" cy="3809999"/>
          </a:xfrm>
        </p:spPr>
        <p:txBody>
          <a:bodyPr>
            <a:normAutofit/>
          </a:bodyPr>
          <a:lstStyle/>
          <a:p>
            <a:pPr marL="0" indent="0">
              <a:lnSpc>
                <a:spcPct val="90000"/>
              </a:lnSpc>
              <a:buNone/>
            </a:pPr>
            <a:r>
              <a:rPr lang="en-US" sz="1700"/>
              <a:t>Signup to create a username and password and associate them with your email</a:t>
            </a:r>
          </a:p>
          <a:p>
            <a:pPr marL="0" indent="0">
              <a:lnSpc>
                <a:spcPct val="90000"/>
              </a:lnSpc>
              <a:buNone/>
            </a:pPr>
            <a:r>
              <a:rPr lang="en-US" sz="1700"/>
              <a:t>Free account gives you the opportunity to work on other people’s projects and create your own public repos.</a:t>
            </a:r>
          </a:p>
          <a:p>
            <a:pPr marL="0" indent="0">
              <a:lnSpc>
                <a:spcPct val="90000"/>
              </a:lnSpc>
              <a:buNone/>
            </a:pPr>
            <a:r>
              <a:rPr lang="en-US" sz="1700"/>
              <a:t>To create your own private repos, you need to upgrade to a paid subscription (unless a verified student, teacher or academic researcher)</a:t>
            </a:r>
          </a:p>
        </p:txBody>
      </p:sp>
      <p:sp>
        <p:nvSpPr>
          <p:cNvPr id="8" name="Rectangle 7">
            <a:extLst>
              <a:ext uri="{FF2B5EF4-FFF2-40B4-BE49-F238E27FC236}">
                <a16:creationId xmlns:a16="http://schemas.microsoft.com/office/drawing/2014/main" id="{BA4E8C68-06C5-F044-B3C8-747E7FB5275F}"/>
              </a:ext>
            </a:extLst>
          </p:cNvPr>
          <p:cNvSpPr/>
          <p:nvPr/>
        </p:nvSpPr>
        <p:spPr>
          <a:xfrm>
            <a:off x="769628" y="5879067"/>
            <a:ext cx="2295821" cy="369332"/>
          </a:xfrm>
          <a:prstGeom prst="rect">
            <a:avLst/>
          </a:prstGeom>
        </p:spPr>
        <p:txBody>
          <a:bodyPr wrap="none">
            <a:spAutoFit/>
          </a:bodyPr>
          <a:lstStyle/>
          <a:p>
            <a:r>
              <a:rPr lang="en-US" dirty="0"/>
              <a:t>https://</a:t>
            </a:r>
            <a:r>
              <a:rPr lang="en-US" dirty="0" err="1"/>
              <a:t>github.com</a:t>
            </a:r>
            <a:endParaRPr lang="en-US" dirty="0"/>
          </a:p>
        </p:txBody>
      </p:sp>
    </p:spTree>
    <p:extLst>
      <p:ext uri="{BB962C8B-B14F-4D97-AF65-F5344CB8AC3E}">
        <p14:creationId xmlns:p14="http://schemas.microsoft.com/office/powerpoint/2010/main" val="348256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1D74-F58F-9042-8F8A-8398660F5BA5}"/>
              </a:ext>
            </a:extLst>
          </p:cNvPr>
          <p:cNvSpPr>
            <a:spLocks noGrp="1"/>
          </p:cNvSpPr>
          <p:nvPr>
            <p:ph type="title"/>
          </p:nvPr>
        </p:nvSpPr>
        <p:spPr>
          <a:xfrm>
            <a:off x="646112" y="452718"/>
            <a:ext cx="5629222" cy="1400530"/>
          </a:xfrm>
        </p:spPr>
        <p:txBody>
          <a:bodyPr>
            <a:normAutofit/>
          </a:bodyPr>
          <a:lstStyle/>
          <a:p>
            <a:r>
              <a:rPr lang="en-US" dirty="0"/>
              <a:t>GitHub Desktop</a:t>
            </a:r>
          </a:p>
        </p:txBody>
      </p:sp>
      <p:sp>
        <p:nvSpPr>
          <p:cNvPr id="10" name="Freeform 7">
            <a:extLst>
              <a:ext uri="{FF2B5EF4-FFF2-40B4-BE49-F238E27FC236}">
                <a16:creationId xmlns:a16="http://schemas.microsoft.com/office/drawing/2014/main" id="{2FF8A507-56A2-4FE4-8B7E-C1BC9DD8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Rectangle 11">
            <a:extLst>
              <a:ext uri="{FF2B5EF4-FFF2-40B4-BE49-F238E27FC236}">
                <a16:creationId xmlns:a16="http://schemas.microsoft.com/office/drawing/2014/main" id="{3079CCAF-4858-498F-BA32-CCC27EBB6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4139" y="0"/>
            <a:ext cx="463828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19DED803-24C4-487E-80D5-6D1C53C8A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06400"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4">
            <a:extLst>
              <a:ext uri="{FF2B5EF4-FFF2-40B4-BE49-F238E27FC236}">
                <a16:creationId xmlns:a16="http://schemas.microsoft.com/office/drawing/2014/main" id="{847B73F7-C1A4-BF42-8BA6-5AA70762199E}"/>
              </a:ext>
            </a:extLst>
          </p:cNvPr>
          <p:cNvPicPr>
            <a:picLocks noChangeAspect="1"/>
          </p:cNvPicPr>
          <p:nvPr/>
        </p:nvPicPr>
        <p:blipFill>
          <a:blip r:embed="rId3"/>
          <a:stretch>
            <a:fillRect/>
          </a:stretch>
        </p:blipFill>
        <p:spPr>
          <a:xfrm>
            <a:off x="7641008" y="647699"/>
            <a:ext cx="3825607" cy="3242202"/>
          </a:xfrm>
          <a:prstGeom prst="rect">
            <a:avLst/>
          </a:prstGeom>
          <a:effectLst/>
        </p:spPr>
      </p:pic>
      <p:sp>
        <p:nvSpPr>
          <p:cNvPr id="16" name="Rectangle 15">
            <a:extLst>
              <a:ext uri="{FF2B5EF4-FFF2-40B4-BE49-F238E27FC236}">
                <a16:creationId xmlns:a16="http://schemas.microsoft.com/office/drawing/2014/main" id="{FCC54B50-93BD-4243-9020-11486472E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4555549-966E-934A-B9FF-08DF184917D7}"/>
              </a:ext>
            </a:extLst>
          </p:cNvPr>
          <p:cNvSpPr>
            <a:spLocks noGrp="1"/>
          </p:cNvSpPr>
          <p:nvPr>
            <p:ph idx="1"/>
          </p:nvPr>
        </p:nvSpPr>
        <p:spPr>
          <a:xfrm>
            <a:off x="646112" y="2052918"/>
            <a:ext cx="5628635" cy="4195481"/>
          </a:xfrm>
        </p:spPr>
        <p:txBody>
          <a:bodyPr>
            <a:normAutofit/>
          </a:bodyPr>
          <a:lstStyle/>
          <a:p>
            <a:r>
              <a:rPr lang="en-US" dirty="0"/>
              <a:t>Easiest way to sync GitHub repos and also install Git (Mac/Windows)</a:t>
            </a:r>
          </a:p>
          <a:p>
            <a:r>
              <a:rPr lang="en-US" dirty="0"/>
              <a:t>Test for install</a:t>
            </a:r>
          </a:p>
          <a:p>
            <a:pPr marL="0" indent="0">
              <a:buNone/>
            </a:pPr>
            <a:endParaRPr lang="en-US" dirty="0"/>
          </a:p>
        </p:txBody>
      </p:sp>
      <p:pic>
        <p:nvPicPr>
          <p:cNvPr id="4" name="Picture 3">
            <a:extLst>
              <a:ext uri="{FF2B5EF4-FFF2-40B4-BE49-F238E27FC236}">
                <a16:creationId xmlns:a16="http://schemas.microsoft.com/office/drawing/2014/main" id="{A131C528-C787-1541-A612-DF1872B85088}"/>
              </a:ext>
            </a:extLst>
          </p:cNvPr>
          <p:cNvPicPr>
            <a:picLocks noChangeAspect="1"/>
          </p:cNvPicPr>
          <p:nvPr/>
        </p:nvPicPr>
        <p:blipFill>
          <a:blip r:embed="rId4"/>
          <a:stretch>
            <a:fillRect/>
          </a:stretch>
        </p:blipFill>
        <p:spPr>
          <a:xfrm>
            <a:off x="7563742" y="4464160"/>
            <a:ext cx="3980139" cy="1405919"/>
          </a:xfrm>
          <a:prstGeom prst="rect">
            <a:avLst/>
          </a:prstGeom>
          <a:effectLst/>
        </p:spPr>
      </p:pic>
    </p:spTree>
    <p:extLst>
      <p:ext uri="{BB962C8B-B14F-4D97-AF65-F5344CB8AC3E}">
        <p14:creationId xmlns:p14="http://schemas.microsoft.com/office/powerpoint/2010/main" val="318823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194DA-F191-DD4B-A083-6A78779F56F6}"/>
              </a:ext>
            </a:extLst>
          </p:cNvPr>
          <p:cNvSpPr>
            <a:spLocks noGrp="1"/>
          </p:cNvSpPr>
          <p:nvPr>
            <p:ph type="title"/>
          </p:nvPr>
        </p:nvSpPr>
        <p:spPr>
          <a:xfrm>
            <a:off x="648930" y="629266"/>
            <a:ext cx="9252154" cy="1223983"/>
          </a:xfrm>
        </p:spPr>
        <p:txBody>
          <a:bodyPr>
            <a:normAutofit/>
          </a:bodyPr>
          <a:lstStyle/>
          <a:p>
            <a:pPr>
              <a:lnSpc>
                <a:spcPct val="90000"/>
              </a:lnSpc>
            </a:pPr>
            <a:r>
              <a:rPr lang="en-US" sz="3900"/>
              <a:t>Install Git (git-</a:t>
            </a:r>
            <a:r>
              <a:rPr lang="en-US" sz="3900" err="1"/>
              <a:t>scm.com</a:t>
            </a:r>
            <a:r>
              <a:rPr lang="en-US" sz="3900"/>
              <a:t>)</a:t>
            </a:r>
            <a:br>
              <a:rPr lang="en-US" sz="3900"/>
            </a:br>
            <a:endParaRPr lang="en-US" sz="3900"/>
          </a:p>
        </p:txBody>
      </p:sp>
      <p:sp>
        <p:nvSpPr>
          <p:cNvPr id="3" name="Content Placeholder 2">
            <a:extLst>
              <a:ext uri="{FF2B5EF4-FFF2-40B4-BE49-F238E27FC236}">
                <a16:creationId xmlns:a16="http://schemas.microsoft.com/office/drawing/2014/main" id="{3B83C7BC-B7FE-D74D-8255-46A084F8F1F6}"/>
              </a:ext>
            </a:extLst>
          </p:cNvPr>
          <p:cNvSpPr>
            <a:spLocks noGrp="1"/>
          </p:cNvSpPr>
          <p:nvPr>
            <p:ph idx="1"/>
          </p:nvPr>
        </p:nvSpPr>
        <p:spPr>
          <a:xfrm>
            <a:off x="1103311" y="2052214"/>
            <a:ext cx="4338409" cy="4196185"/>
          </a:xfrm>
        </p:spPr>
        <p:txBody>
          <a:bodyPr>
            <a:normAutofit/>
          </a:bodyPr>
          <a:lstStyle/>
          <a:p>
            <a:r>
              <a:rPr lang="en-US"/>
              <a:t>Download and run the current Git installer for your Operating System</a:t>
            </a:r>
          </a:p>
          <a:p>
            <a:endParaRPr lang="en-US" dirty="0"/>
          </a:p>
        </p:txBody>
      </p:sp>
      <p:pic>
        <p:nvPicPr>
          <p:cNvPr id="4" name="Picture 3">
            <a:extLst>
              <a:ext uri="{FF2B5EF4-FFF2-40B4-BE49-F238E27FC236}">
                <a16:creationId xmlns:a16="http://schemas.microsoft.com/office/drawing/2014/main" id="{169C429A-533E-DF41-AC77-77BED3B1171A}"/>
              </a:ext>
            </a:extLst>
          </p:cNvPr>
          <p:cNvPicPr>
            <a:picLocks noChangeAspect="1"/>
          </p:cNvPicPr>
          <p:nvPr/>
        </p:nvPicPr>
        <p:blipFill>
          <a:blip r:embed="rId3"/>
          <a:stretch>
            <a:fillRect/>
          </a:stretch>
        </p:blipFill>
        <p:spPr>
          <a:xfrm>
            <a:off x="6091916" y="2473930"/>
            <a:ext cx="5451627" cy="3352750"/>
          </a:xfrm>
          <a:prstGeom prst="rect">
            <a:avLst/>
          </a:prstGeom>
          <a:effectLst>
            <a:outerShdw blurRad="50800" dist="38100" dir="5400000" algn="t" rotWithShape="0">
              <a:prstClr val="black">
                <a:alpha val="43000"/>
              </a:prstClr>
            </a:outerShdw>
          </a:effectLst>
        </p:spPr>
      </p:pic>
      <p:sp>
        <p:nvSpPr>
          <p:cNvPr id="5" name="Rectangle 4">
            <a:extLst>
              <a:ext uri="{FF2B5EF4-FFF2-40B4-BE49-F238E27FC236}">
                <a16:creationId xmlns:a16="http://schemas.microsoft.com/office/drawing/2014/main" id="{08807483-3A40-8947-81C6-933A7B8B6317}"/>
              </a:ext>
            </a:extLst>
          </p:cNvPr>
          <p:cNvSpPr/>
          <p:nvPr/>
        </p:nvSpPr>
        <p:spPr>
          <a:xfrm>
            <a:off x="1628475" y="3429000"/>
            <a:ext cx="3288080" cy="369332"/>
          </a:xfrm>
          <a:prstGeom prst="rect">
            <a:avLst/>
          </a:prstGeom>
        </p:spPr>
        <p:txBody>
          <a:bodyPr wrap="none">
            <a:spAutoFit/>
          </a:bodyPr>
          <a:lstStyle/>
          <a:p>
            <a:r>
              <a:rPr lang="en-US" dirty="0">
                <a:latin typeface="Helvetica" pitchFamily="2" charset="0"/>
              </a:rPr>
              <a:t>https://git-</a:t>
            </a:r>
            <a:r>
              <a:rPr lang="en-US" dirty="0" err="1">
                <a:latin typeface="Helvetica" pitchFamily="2" charset="0"/>
              </a:rPr>
              <a:t>scm.com</a:t>
            </a:r>
            <a:r>
              <a:rPr lang="en-US" dirty="0">
                <a:latin typeface="Helvetica" pitchFamily="2" charset="0"/>
              </a:rPr>
              <a:t>/downloads</a:t>
            </a:r>
            <a:endParaRPr lang="en-US" dirty="0">
              <a:effectLst/>
              <a:latin typeface="Helvetica" pitchFamily="2" charset="0"/>
            </a:endParaRPr>
          </a:p>
        </p:txBody>
      </p:sp>
    </p:spTree>
    <p:extLst>
      <p:ext uri="{BB962C8B-B14F-4D97-AF65-F5344CB8AC3E}">
        <p14:creationId xmlns:p14="http://schemas.microsoft.com/office/powerpoint/2010/main" val="34383636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6</TotalTime>
  <Words>767</Words>
  <Application>Microsoft Macintosh PowerPoint</Application>
  <PresentationFormat>Widescreen</PresentationFormat>
  <Paragraphs>104</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Century Gothic</vt:lpstr>
      <vt:lpstr>Helvetica</vt:lpstr>
      <vt:lpstr>Wingdings 3</vt:lpstr>
      <vt:lpstr>Ion</vt:lpstr>
      <vt:lpstr>Git</vt:lpstr>
      <vt:lpstr>What is GitHub?</vt:lpstr>
      <vt:lpstr>PowerPoint Presentation</vt:lpstr>
      <vt:lpstr>Glossary</vt:lpstr>
      <vt:lpstr>Glossary</vt:lpstr>
      <vt:lpstr>Glossary</vt:lpstr>
      <vt:lpstr>Sign-up</vt:lpstr>
      <vt:lpstr>GitHub Desktop</vt:lpstr>
      <vt:lpstr>Install Git (git-scm.com) </vt:lpstr>
      <vt:lpstr>Install Git (Windows subsystem for Linux) </vt:lpstr>
      <vt:lpstr>NodeJS</vt:lpstr>
      <vt:lpstr>Mac</vt:lpstr>
      <vt:lpstr>Create New REPO</vt:lpstr>
      <vt:lpstr>REPO</vt:lpstr>
      <vt:lpstr>From Terminal</vt:lpstr>
      <vt:lpstr>Git add</vt:lpstr>
      <vt:lpstr>npm Init</vt:lpstr>
      <vt:lpstr>Add Packages</vt:lpstr>
      <vt:lpstr>Add Config</vt:lpstr>
      <vt:lpstr>Build Program</vt:lpstr>
      <vt:lpstr>Push to GitHub</vt:lpstr>
      <vt:lpstr>More Git</vt:lpstr>
      <vt:lpstr>Clone a REPO</vt:lpstr>
      <vt:lpstr>Clone a REPO</vt:lpstr>
      <vt:lpstr>GitHub Flow</vt:lpstr>
      <vt:lpstr>PowerPoint Presentation</vt:lpstr>
      <vt:lpstr>PowerPoint Presentation</vt:lpstr>
      <vt:lpstr>PowerPoint Presentation</vt:lpstr>
      <vt:lpstr>Hello World Guide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Shawn McCarthy</dc:creator>
  <cp:lastModifiedBy>Shawn McCarthy</cp:lastModifiedBy>
  <cp:revision>2</cp:revision>
  <dcterms:created xsi:type="dcterms:W3CDTF">2018-12-31T01:28:51Z</dcterms:created>
  <dcterms:modified xsi:type="dcterms:W3CDTF">2018-12-31T18:02:11Z</dcterms:modified>
</cp:coreProperties>
</file>